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media/image7.jpg" ContentType="image/jpg"/>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8" r:id="rId1"/>
  </p:sldMasterIdLst>
  <p:notesMasterIdLst>
    <p:notesMasterId r:id="rId74"/>
  </p:notesMasterIdLst>
  <p:sldIdLst>
    <p:sldId id="256" r:id="rId2"/>
    <p:sldId id="392" r:id="rId3"/>
    <p:sldId id="257" r:id="rId4"/>
    <p:sldId id="300" r:id="rId5"/>
    <p:sldId id="298" r:id="rId6"/>
    <p:sldId id="299" r:id="rId7"/>
    <p:sldId id="301" r:id="rId8"/>
    <p:sldId id="328" r:id="rId9"/>
    <p:sldId id="329" r:id="rId10"/>
    <p:sldId id="330" r:id="rId11"/>
    <p:sldId id="331" r:id="rId12"/>
    <p:sldId id="332" r:id="rId13"/>
    <p:sldId id="333" r:id="rId14"/>
    <p:sldId id="334" r:id="rId15"/>
    <p:sldId id="393" r:id="rId16"/>
    <p:sldId id="336" r:id="rId17"/>
    <p:sldId id="261" r:id="rId18"/>
    <p:sldId id="264" r:id="rId19"/>
    <p:sldId id="337" r:id="rId20"/>
    <p:sldId id="279" r:id="rId21"/>
    <p:sldId id="394" r:id="rId22"/>
    <p:sldId id="395" r:id="rId23"/>
    <p:sldId id="396" r:id="rId24"/>
    <p:sldId id="397" r:id="rId25"/>
    <p:sldId id="325" r:id="rId26"/>
    <p:sldId id="326" r:id="rId27"/>
    <p:sldId id="327" r:id="rId28"/>
    <p:sldId id="324" r:id="rId29"/>
    <p:sldId id="309" r:id="rId30"/>
    <p:sldId id="310" r:id="rId31"/>
    <p:sldId id="311" r:id="rId32"/>
    <p:sldId id="312" r:id="rId33"/>
    <p:sldId id="318" r:id="rId34"/>
    <p:sldId id="320" r:id="rId35"/>
    <p:sldId id="321" r:id="rId36"/>
    <p:sldId id="338" r:id="rId37"/>
    <p:sldId id="339" r:id="rId38"/>
    <p:sldId id="376" r:id="rId39"/>
    <p:sldId id="342" r:id="rId40"/>
    <p:sldId id="377" r:id="rId41"/>
    <p:sldId id="380" r:id="rId42"/>
    <p:sldId id="375" r:id="rId43"/>
    <p:sldId id="381" r:id="rId44"/>
    <p:sldId id="382" r:id="rId45"/>
    <p:sldId id="361" r:id="rId46"/>
    <p:sldId id="357" r:id="rId47"/>
    <p:sldId id="359" r:id="rId48"/>
    <p:sldId id="360" r:id="rId49"/>
    <p:sldId id="369" r:id="rId50"/>
    <p:sldId id="352" r:id="rId51"/>
    <p:sldId id="351" r:id="rId52"/>
    <p:sldId id="364" r:id="rId53"/>
    <p:sldId id="365" r:id="rId54"/>
    <p:sldId id="367" r:id="rId55"/>
    <p:sldId id="370" r:id="rId56"/>
    <p:sldId id="371" r:id="rId57"/>
    <p:sldId id="372" r:id="rId58"/>
    <p:sldId id="373" r:id="rId59"/>
    <p:sldId id="345" r:id="rId60"/>
    <p:sldId id="346" r:id="rId61"/>
    <p:sldId id="347" r:id="rId62"/>
    <p:sldId id="348" r:id="rId63"/>
    <p:sldId id="349" r:id="rId64"/>
    <p:sldId id="350" r:id="rId65"/>
    <p:sldId id="384" r:id="rId66"/>
    <p:sldId id="385" r:id="rId67"/>
    <p:sldId id="386" r:id="rId68"/>
    <p:sldId id="387" r:id="rId69"/>
    <p:sldId id="388" r:id="rId70"/>
    <p:sldId id="389" r:id="rId71"/>
    <p:sldId id="390" r:id="rId72"/>
    <p:sldId id="322" r:id="rId73"/>
  </p:sldIdLst>
  <p:sldSz cx="9144000" cy="5143500" type="screen16x9"/>
  <p:notesSz cx="6858000" cy="9144000"/>
  <p:embeddedFontLst>
    <p:embeddedFont>
      <p:font typeface="Calibri" panose="020F0502020204030204" pitchFamily="34" charset="0"/>
      <p:regular r:id="rId75"/>
      <p:bold r:id="rId76"/>
      <p:italic r:id="rId77"/>
      <p:boldItalic r:id="rId78"/>
    </p:embeddedFont>
    <p:embeddedFont>
      <p:font typeface="Tahoma" panose="020B0604030504040204" pitchFamily="34" charset="0"/>
      <p:regular r:id="rId79"/>
      <p:bold r:id="rId80"/>
    </p:embeddedFont>
    <p:embeddedFont>
      <p:font typeface="Varela Round" panose="020B0604020202020204" charset="-79"/>
      <p:regular r:id="rId81"/>
    </p:embeddedFont>
  </p:embeddedFontLst>
  <p:custShowLst>
    <p:custShow name="Custom Show 1" id="0">
      <p:sldLst>
        <p:sld r:id="rId2"/>
        <p:sld r:id="rId4"/>
        <p:sld r:id="rId5"/>
        <p:sld r:id="rId6"/>
        <p:sld r:id="rId7"/>
        <p:sld r:id="rId8"/>
        <p:sld r:id="rId9"/>
        <p:sld r:id="rId10"/>
        <p:sld r:id="rId11"/>
        <p:sld r:id="rId12"/>
        <p:sld r:id="rId13"/>
        <p:sld r:id="rId14"/>
        <p:sld r:id="rId17"/>
        <p:sld r:id="rId18"/>
        <p:sld r:id="rId19"/>
        <p:sld r:id="rId20"/>
        <p:sld r:id="rId21"/>
        <p:sld r:id="rId26"/>
        <p:sld r:id="rId27"/>
        <p:sld r:id="rId28"/>
        <p:sld r:id="rId29"/>
        <p:sld r:id="rId30"/>
        <p:sld r:id="rId31"/>
        <p:sld r:id="rId32"/>
        <p:sld r:id="rId33"/>
        <p:sld r:id="rId34"/>
        <p:sld r:id="rId35"/>
        <p:sld r:id="rId36"/>
        <p:sld r:id="rId73"/>
      </p:sldLst>
    </p:custShow>
  </p:custShow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Tuần 1" id="{F156C252-1AFD-4315-BD0E-17DA2B60378A}">
          <p14:sldIdLst>
            <p14:sldId id="256"/>
            <p14:sldId id="392"/>
            <p14:sldId id="257"/>
            <p14:sldId id="300"/>
            <p14:sldId id="298"/>
            <p14:sldId id="299"/>
            <p14:sldId id="301"/>
            <p14:sldId id="328"/>
            <p14:sldId id="329"/>
            <p14:sldId id="330"/>
            <p14:sldId id="331"/>
            <p14:sldId id="332"/>
            <p14:sldId id="333"/>
            <p14:sldId id="334"/>
            <p14:sldId id="393"/>
            <p14:sldId id="336"/>
            <p14:sldId id="261"/>
            <p14:sldId id="264"/>
            <p14:sldId id="337"/>
          </p14:sldIdLst>
        </p14:section>
        <p14:section name="Tuần 2" id="{05EF6792-4BBF-4BA3-B3D3-DDE0512D0A74}">
          <p14:sldIdLst>
            <p14:sldId id="279"/>
            <p14:sldId id="394"/>
            <p14:sldId id="395"/>
            <p14:sldId id="396"/>
            <p14:sldId id="397"/>
            <p14:sldId id="325"/>
            <p14:sldId id="326"/>
          </p14:sldIdLst>
        </p14:section>
        <p14:section name="Tuần 3" id="{1CF0D985-A8EF-4180-91CE-1F02A14D21C8}">
          <p14:sldIdLst>
            <p14:sldId id="327"/>
            <p14:sldId id="324"/>
            <p14:sldId id="309"/>
            <p14:sldId id="310"/>
            <p14:sldId id="311"/>
            <p14:sldId id="312"/>
            <p14:sldId id="318"/>
            <p14:sldId id="320"/>
            <p14:sldId id="321"/>
          </p14:sldIdLst>
        </p14:section>
        <p14:section name="Tuần 4" id="{2507C86C-136A-42E6-A658-4B84CA41E0D9}">
          <p14:sldIdLst>
            <p14:sldId id="338"/>
            <p14:sldId id="339"/>
            <p14:sldId id="376"/>
            <p14:sldId id="342"/>
            <p14:sldId id="377"/>
            <p14:sldId id="380"/>
            <p14:sldId id="375"/>
            <p14:sldId id="381"/>
            <p14:sldId id="382"/>
            <p14:sldId id="361"/>
            <p14:sldId id="357"/>
            <p14:sldId id="359"/>
            <p14:sldId id="360"/>
            <p14:sldId id="369"/>
            <p14:sldId id="352"/>
            <p14:sldId id="351"/>
            <p14:sldId id="364"/>
            <p14:sldId id="365"/>
            <p14:sldId id="367"/>
            <p14:sldId id="370"/>
            <p14:sldId id="371"/>
            <p14:sldId id="372"/>
            <p14:sldId id="373"/>
            <p14:sldId id="345"/>
            <p14:sldId id="346"/>
            <p14:sldId id="347"/>
            <p14:sldId id="348"/>
            <p14:sldId id="349"/>
            <p14:sldId id="350"/>
          </p14:sldIdLst>
        </p14:section>
        <p14:section name="Tuần 5" id="{4E1F403F-66B2-4492-BD4B-A8C91BC1001D}">
          <p14:sldIdLst>
            <p14:sldId id="384"/>
            <p14:sldId id="385"/>
            <p14:sldId id="386"/>
            <p14:sldId id="387"/>
            <p14:sldId id="388"/>
            <p14:sldId id="389"/>
            <p14:sldId id="390"/>
            <p14:sldId id="322"/>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enovo" initials="l" lastIdx="1" clrIdx="0">
    <p:extLst>
      <p:ext uri="{19B8F6BF-5375-455C-9EA6-DF929625EA0E}">
        <p15:presenceInfo xmlns:p15="http://schemas.microsoft.com/office/powerpoint/2012/main" userId="lenovo"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B4D4F28-9B41-4C52-91F2-7C009ABE87D4}">
  <a:tblStyle styleId="{0B4D4F28-9B41-4C52-91F2-7C009ABE87D4}"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DC8D5B4C-BA3C-432F-AAB5-22E140C5E04E}"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300" autoAdjust="0"/>
    <p:restoredTop sz="89412" autoAdjust="0"/>
  </p:normalViewPr>
  <p:slideViewPr>
    <p:cSldViewPr snapToGrid="0">
      <p:cViewPr varScale="1">
        <p:scale>
          <a:sx n="97" d="100"/>
          <a:sy n="97" d="100"/>
        </p:scale>
        <p:origin x="1334" y="8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font" Target="fonts/font2.fntdata"/><Relationship Id="rId84"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notesMaster" Target="notesMasters/notesMaster1.xml"/><Relationship Id="rId79" Type="http://schemas.openxmlformats.org/officeDocument/2006/relationships/font" Target="fonts/font5.fntdata"/><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commentAuthors" Target="commentAuthors.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font" Target="fonts/font3.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font" Target="fonts/font6.fntdata"/><Relationship Id="rId85"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font" Target="fonts/font1.fntdata"/><Relationship Id="rId8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font" Target="fonts/font4.fntdata"/><Relationship Id="rId81" Type="http://schemas.openxmlformats.org/officeDocument/2006/relationships/font" Target="fonts/font7.fntdata"/><Relationship Id="rId86"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1F50810-BC62-4C6A-A128-2E5CEE4B87AF}"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4A324368-6492-4EA6-A80D-B976652BD5B4}">
      <dgm:prSet custT="1"/>
      <dgm:spPr/>
      <dgm:t>
        <a:bodyPr/>
        <a:lstStyle/>
        <a:p>
          <a:r>
            <a:rPr lang="vi-VN" sz="1600" b="1" i="0"/>
            <a:t>Kiến trúc 2 tầng có bước chuyển dạng và</a:t>
          </a:r>
          <a:r>
            <a:rPr lang="en-US" sz="1600" b="1" i="0"/>
            <a:t> </a:t>
          </a:r>
          <a:r>
            <a:rPr lang="vi-VN" sz="1600" b="1" i="0"/>
            <a:t>tích hợp</a:t>
          </a:r>
          <a:endParaRPr lang="en-US" sz="1600" b="1"/>
        </a:p>
      </dgm:t>
    </dgm:pt>
    <dgm:pt modelId="{EDB829A5-8E9A-44A1-A9B8-BD95E16FB844}" type="parTrans" cxnId="{65473B86-2BDF-49C0-8659-C27F42D0A981}">
      <dgm:prSet/>
      <dgm:spPr/>
      <dgm:t>
        <a:bodyPr/>
        <a:lstStyle/>
        <a:p>
          <a:endParaRPr lang="en-US"/>
        </a:p>
      </dgm:t>
    </dgm:pt>
    <dgm:pt modelId="{9FF1DAEC-B3A0-4FC5-8869-2E0A77545D2D}" type="sibTrans" cxnId="{65473B86-2BDF-49C0-8659-C27F42D0A981}">
      <dgm:prSet/>
      <dgm:spPr/>
      <dgm:t>
        <a:bodyPr/>
        <a:lstStyle/>
        <a:p>
          <a:endParaRPr lang="en-US"/>
        </a:p>
      </dgm:t>
    </dgm:pt>
    <dgm:pt modelId="{65FEF21A-7334-4A8B-BA17-ADE869C6FBEA}">
      <dgm:prSet/>
      <dgm:spPr/>
      <dgm:t>
        <a:bodyPr/>
        <a:lstStyle/>
        <a:p>
          <a:r>
            <a:rPr lang="vi-VN" b="0" i="0"/>
            <a:t>Bước 1: Lấy dữ liệu từ các hệ thống nguồn</a:t>
          </a:r>
          <a:r>
            <a:rPr lang="en-US" b="0" i="0"/>
            <a:t> </a:t>
          </a:r>
          <a:r>
            <a:rPr lang="vi-VN" b="0" i="0"/>
            <a:t>khác nhau</a:t>
          </a:r>
          <a:endParaRPr lang="en-US"/>
        </a:p>
      </dgm:t>
    </dgm:pt>
    <dgm:pt modelId="{AEC54A21-1495-49E0-B67E-BE9A13C69BAF}" type="parTrans" cxnId="{A693BB8C-02AA-44ED-ADEB-AFBA9DC0978D}">
      <dgm:prSet/>
      <dgm:spPr/>
      <dgm:t>
        <a:bodyPr/>
        <a:lstStyle/>
        <a:p>
          <a:endParaRPr lang="en-US"/>
        </a:p>
      </dgm:t>
    </dgm:pt>
    <dgm:pt modelId="{682A4844-36D2-41B0-BFD2-E87394706AEA}" type="sibTrans" cxnId="{A693BB8C-02AA-44ED-ADEB-AFBA9DC0978D}">
      <dgm:prSet/>
      <dgm:spPr/>
      <dgm:t>
        <a:bodyPr/>
        <a:lstStyle/>
        <a:p>
          <a:endParaRPr lang="en-US"/>
        </a:p>
      </dgm:t>
    </dgm:pt>
    <dgm:pt modelId="{A67F65EA-6B60-443A-BD6A-1A409E496DAC}">
      <dgm:prSet/>
      <dgm:spPr/>
      <dgm:t>
        <a:bodyPr/>
        <a:lstStyle/>
        <a:p>
          <a:r>
            <a:rPr lang="vi-VN" b="0" i="0"/>
            <a:t>Bước 2: Chuyển dạng và tích hợp các dữ</a:t>
          </a:r>
          <a:r>
            <a:rPr lang="en-US" b="0" i="0"/>
            <a:t> </a:t>
          </a:r>
          <a:r>
            <a:rPr lang="vi-VN" b="0" i="0"/>
            <a:t>liệu từ các hệ</a:t>
          </a:r>
          <a:r>
            <a:rPr lang="en-US" b="0" i="0"/>
            <a:t> </a:t>
          </a:r>
          <a:r>
            <a:rPr lang="vi-VN" b="0" i="0"/>
            <a:t>thống nguồn khác nhau</a:t>
          </a:r>
          <a:r>
            <a:rPr lang="en-US" b="0" i="0"/>
            <a:t> </a:t>
          </a:r>
          <a:r>
            <a:rPr lang="vi-VN" b="0" i="0"/>
            <a:t>trước khi đưa vào kho dữ liệu</a:t>
          </a:r>
          <a:endParaRPr lang="en-US"/>
        </a:p>
      </dgm:t>
    </dgm:pt>
    <dgm:pt modelId="{3341C251-E6B1-40AE-95B5-7563B291E7D1}" type="parTrans" cxnId="{A85EA905-C850-4BC2-B037-D573D4EC5D37}">
      <dgm:prSet/>
      <dgm:spPr/>
      <dgm:t>
        <a:bodyPr/>
        <a:lstStyle/>
        <a:p>
          <a:endParaRPr lang="en-US"/>
        </a:p>
      </dgm:t>
    </dgm:pt>
    <dgm:pt modelId="{E72B62A4-BDE0-4625-9BB2-3FFC0A656FB8}" type="sibTrans" cxnId="{A85EA905-C850-4BC2-B037-D573D4EC5D37}">
      <dgm:prSet/>
      <dgm:spPr/>
      <dgm:t>
        <a:bodyPr/>
        <a:lstStyle/>
        <a:p>
          <a:endParaRPr lang="en-US"/>
        </a:p>
      </dgm:t>
    </dgm:pt>
    <dgm:pt modelId="{A0990615-7846-4057-BE85-93D31D8C8B87}">
      <dgm:prSet/>
      <dgm:spPr/>
      <dgm:t>
        <a:bodyPr/>
        <a:lstStyle/>
        <a:p>
          <a:r>
            <a:rPr lang="vi-VN" b="0" i="0"/>
            <a:t>Bước 3: Kho dữ liệu là một cơ sở dữ liệu</a:t>
          </a:r>
          <a:r>
            <a:rPr lang="en-US" b="0" i="0"/>
            <a:t> </a:t>
          </a:r>
          <a:r>
            <a:rPr lang="vi-VN" b="0" i="0"/>
            <a:t>chỉ đọc. Tổ chức kho dữ liệu để hỗ trợ</a:t>
          </a:r>
          <a:r>
            <a:rPr lang="en-US" b="0" i="0"/>
            <a:t> </a:t>
          </a:r>
          <a:r>
            <a:rPr lang="vi-VN" b="0" i="0"/>
            <a:t>quyết định. Kho dữ liệu chứa cả dữ liệu</a:t>
          </a:r>
          <a:r>
            <a:rPr lang="en-US" b="0" i="0"/>
            <a:t> </a:t>
          </a:r>
          <a:r>
            <a:rPr lang="vi-VN" b="0" i="0"/>
            <a:t>tổng hợp và dữ liệu chi tiết.</a:t>
          </a:r>
          <a:endParaRPr lang="en-US"/>
        </a:p>
      </dgm:t>
    </dgm:pt>
    <dgm:pt modelId="{A0F2998F-B9D0-4F3F-9E98-1B4E08385648}" type="parTrans" cxnId="{1EDF8701-93A7-4ECE-9C40-58C1F8A22115}">
      <dgm:prSet/>
      <dgm:spPr/>
      <dgm:t>
        <a:bodyPr/>
        <a:lstStyle/>
        <a:p>
          <a:endParaRPr lang="en-US"/>
        </a:p>
      </dgm:t>
    </dgm:pt>
    <dgm:pt modelId="{2CC7E504-7DCE-468E-AF04-273E9E393313}" type="sibTrans" cxnId="{1EDF8701-93A7-4ECE-9C40-58C1F8A22115}">
      <dgm:prSet/>
      <dgm:spPr/>
      <dgm:t>
        <a:bodyPr/>
        <a:lstStyle/>
        <a:p>
          <a:endParaRPr lang="en-US"/>
        </a:p>
      </dgm:t>
    </dgm:pt>
    <dgm:pt modelId="{3C7F5E15-582F-4ECB-9E55-B80DC298CFD9}">
      <dgm:prSet/>
      <dgm:spPr/>
      <dgm:t>
        <a:bodyPr/>
        <a:lstStyle/>
        <a:p>
          <a:r>
            <a:rPr lang="vi-VN" b="0" i="0"/>
            <a:t>Bước 4: Người sử dụng truy xuất kho dữ</a:t>
          </a:r>
          <a:r>
            <a:rPr lang="en-US" b="0" i="0"/>
            <a:t> </a:t>
          </a:r>
          <a:r>
            <a:rPr lang="vi-VN" b="0" i="0"/>
            <a:t>liệu bằng các phương tiện khác nhau như</a:t>
          </a:r>
          <a:r>
            <a:rPr lang="en-US" b="0" i="0"/>
            <a:t> </a:t>
          </a:r>
          <a:r>
            <a:rPr lang="vi-VN" b="0" i="0"/>
            <a:t>công cụ phân tích và ngôn ngữ truy vấn.</a:t>
          </a:r>
          <a:endParaRPr lang="en-US"/>
        </a:p>
      </dgm:t>
    </dgm:pt>
    <dgm:pt modelId="{216D1855-EF0E-4C61-9919-F52D1B17EA2B}" type="parTrans" cxnId="{90938CA0-462E-4CB7-8756-F178FFA7EA9C}">
      <dgm:prSet/>
      <dgm:spPr/>
      <dgm:t>
        <a:bodyPr/>
        <a:lstStyle/>
        <a:p>
          <a:endParaRPr lang="en-US"/>
        </a:p>
      </dgm:t>
    </dgm:pt>
    <dgm:pt modelId="{FEE80CE9-8B90-43DC-BAFB-16B9ADCA32F6}" type="sibTrans" cxnId="{90938CA0-462E-4CB7-8756-F178FFA7EA9C}">
      <dgm:prSet/>
      <dgm:spPr/>
      <dgm:t>
        <a:bodyPr/>
        <a:lstStyle/>
        <a:p>
          <a:endParaRPr lang="en-US"/>
        </a:p>
      </dgm:t>
    </dgm:pt>
    <dgm:pt modelId="{80C35D43-5FED-4778-8F45-92F4A5607291}" type="pres">
      <dgm:prSet presAssocID="{F1F50810-BC62-4C6A-A128-2E5CEE4B87AF}" presName="linear" presStyleCnt="0">
        <dgm:presLayoutVars>
          <dgm:animLvl val="lvl"/>
          <dgm:resizeHandles val="exact"/>
        </dgm:presLayoutVars>
      </dgm:prSet>
      <dgm:spPr/>
    </dgm:pt>
    <dgm:pt modelId="{2FEC3C83-790A-43FA-8B13-455E57D4D4C8}" type="pres">
      <dgm:prSet presAssocID="{4A324368-6492-4EA6-A80D-B976652BD5B4}" presName="parentText" presStyleLbl="node1" presStyleIdx="0" presStyleCnt="1" custLinFactNeighborY="-2134">
        <dgm:presLayoutVars>
          <dgm:chMax val="0"/>
          <dgm:bulletEnabled val="1"/>
        </dgm:presLayoutVars>
      </dgm:prSet>
      <dgm:spPr/>
    </dgm:pt>
    <dgm:pt modelId="{AC640D42-6503-4B34-AA04-74F5C4653FD4}" type="pres">
      <dgm:prSet presAssocID="{4A324368-6492-4EA6-A80D-B976652BD5B4}" presName="childText" presStyleLbl="revTx" presStyleIdx="0" presStyleCnt="1">
        <dgm:presLayoutVars>
          <dgm:bulletEnabled val="1"/>
        </dgm:presLayoutVars>
      </dgm:prSet>
      <dgm:spPr/>
    </dgm:pt>
  </dgm:ptLst>
  <dgm:cxnLst>
    <dgm:cxn modelId="{1EDF8701-93A7-4ECE-9C40-58C1F8A22115}" srcId="{4A324368-6492-4EA6-A80D-B976652BD5B4}" destId="{A0990615-7846-4057-BE85-93D31D8C8B87}" srcOrd="2" destOrd="0" parTransId="{A0F2998F-B9D0-4F3F-9E98-1B4E08385648}" sibTransId="{2CC7E504-7DCE-468E-AF04-273E9E393313}"/>
    <dgm:cxn modelId="{A85EA905-C850-4BC2-B037-D573D4EC5D37}" srcId="{4A324368-6492-4EA6-A80D-B976652BD5B4}" destId="{A67F65EA-6B60-443A-BD6A-1A409E496DAC}" srcOrd="1" destOrd="0" parTransId="{3341C251-E6B1-40AE-95B5-7563B291E7D1}" sibTransId="{E72B62A4-BDE0-4625-9BB2-3FFC0A656FB8}"/>
    <dgm:cxn modelId="{AFFFEA1C-272C-4F5D-BA4B-D1345CDDE307}" type="presOf" srcId="{A0990615-7846-4057-BE85-93D31D8C8B87}" destId="{AC640D42-6503-4B34-AA04-74F5C4653FD4}" srcOrd="0" destOrd="2" presId="urn:microsoft.com/office/officeart/2005/8/layout/vList2"/>
    <dgm:cxn modelId="{6F37175E-F6D7-462F-8E98-A99D7B5AFA2F}" type="presOf" srcId="{65FEF21A-7334-4A8B-BA17-ADE869C6FBEA}" destId="{AC640D42-6503-4B34-AA04-74F5C4653FD4}" srcOrd="0" destOrd="0" presId="urn:microsoft.com/office/officeart/2005/8/layout/vList2"/>
    <dgm:cxn modelId="{8DE04A60-9C6A-4B04-A285-3211161FAAFA}" type="presOf" srcId="{4A324368-6492-4EA6-A80D-B976652BD5B4}" destId="{2FEC3C83-790A-43FA-8B13-455E57D4D4C8}" srcOrd="0" destOrd="0" presId="urn:microsoft.com/office/officeart/2005/8/layout/vList2"/>
    <dgm:cxn modelId="{C7B54071-4850-4D88-AE6C-BBF1AE6E073C}" type="presOf" srcId="{F1F50810-BC62-4C6A-A128-2E5CEE4B87AF}" destId="{80C35D43-5FED-4778-8F45-92F4A5607291}" srcOrd="0" destOrd="0" presId="urn:microsoft.com/office/officeart/2005/8/layout/vList2"/>
    <dgm:cxn modelId="{1F31CD54-DC5C-4255-8500-8578A804FF26}" type="presOf" srcId="{3C7F5E15-582F-4ECB-9E55-B80DC298CFD9}" destId="{AC640D42-6503-4B34-AA04-74F5C4653FD4}" srcOrd="0" destOrd="3" presId="urn:microsoft.com/office/officeart/2005/8/layout/vList2"/>
    <dgm:cxn modelId="{65473B86-2BDF-49C0-8659-C27F42D0A981}" srcId="{F1F50810-BC62-4C6A-A128-2E5CEE4B87AF}" destId="{4A324368-6492-4EA6-A80D-B976652BD5B4}" srcOrd="0" destOrd="0" parTransId="{EDB829A5-8E9A-44A1-A9B8-BD95E16FB844}" sibTransId="{9FF1DAEC-B3A0-4FC5-8869-2E0A77545D2D}"/>
    <dgm:cxn modelId="{A693BB8C-02AA-44ED-ADEB-AFBA9DC0978D}" srcId="{4A324368-6492-4EA6-A80D-B976652BD5B4}" destId="{65FEF21A-7334-4A8B-BA17-ADE869C6FBEA}" srcOrd="0" destOrd="0" parTransId="{AEC54A21-1495-49E0-B67E-BE9A13C69BAF}" sibTransId="{682A4844-36D2-41B0-BFD2-E87394706AEA}"/>
    <dgm:cxn modelId="{90938CA0-462E-4CB7-8756-F178FFA7EA9C}" srcId="{4A324368-6492-4EA6-A80D-B976652BD5B4}" destId="{3C7F5E15-582F-4ECB-9E55-B80DC298CFD9}" srcOrd="3" destOrd="0" parTransId="{216D1855-EF0E-4C61-9919-F52D1B17EA2B}" sibTransId="{FEE80CE9-8B90-43DC-BAFB-16B9ADCA32F6}"/>
    <dgm:cxn modelId="{1B416DE4-68FD-401E-AC46-7B01F4CBF378}" type="presOf" srcId="{A67F65EA-6B60-443A-BD6A-1A409E496DAC}" destId="{AC640D42-6503-4B34-AA04-74F5C4653FD4}" srcOrd="0" destOrd="1" presId="urn:microsoft.com/office/officeart/2005/8/layout/vList2"/>
    <dgm:cxn modelId="{ACDD9BFB-CDE9-497B-9AB9-BDED138A31D4}" type="presParOf" srcId="{80C35D43-5FED-4778-8F45-92F4A5607291}" destId="{2FEC3C83-790A-43FA-8B13-455E57D4D4C8}" srcOrd="0" destOrd="0" presId="urn:microsoft.com/office/officeart/2005/8/layout/vList2"/>
    <dgm:cxn modelId="{3E7713B0-996C-448F-ADFC-C6C62531202C}" type="presParOf" srcId="{80C35D43-5FED-4778-8F45-92F4A5607291}" destId="{AC640D42-6503-4B34-AA04-74F5C4653FD4}" srcOrd="1"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EC3C83-790A-43FA-8B13-455E57D4D4C8}">
      <dsp:nvSpPr>
        <dsp:cNvPr id="0" name=""/>
        <dsp:cNvSpPr/>
      </dsp:nvSpPr>
      <dsp:spPr>
        <a:xfrm>
          <a:off x="0" y="105974"/>
          <a:ext cx="5100145" cy="44928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vi-VN" sz="1600" b="1" i="0" kern="1200"/>
            <a:t>Kiến trúc 2 tầng có bước chuyển dạng và</a:t>
          </a:r>
          <a:r>
            <a:rPr lang="en-US" sz="1600" b="1" i="0" kern="1200"/>
            <a:t> </a:t>
          </a:r>
          <a:r>
            <a:rPr lang="vi-VN" sz="1600" b="1" i="0" kern="1200"/>
            <a:t>tích hợp</a:t>
          </a:r>
          <a:endParaRPr lang="en-US" sz="1600" b="1" kern="1200"/>
        </a:p>
      </dsp:txBody>
      <dsp:txXfrm>
        <a:off x="21932" y="127906"/>
        <a:ext cx="5056281" cy="405416"/>
      </dsp:txXfrm>
    </dsp:sp>
    <dsp:sp modelId="{AC640D42-6503-4B34-AA04-74F5C4653FD4}">
      <dsp:nvSpPr>
        <dsp:cNvPr id="0" name=""/>
        <dsp:cNvSpPr/>
      </dsp:nvSpPr>
      <dsp:spPr>
        <a:xfrm>
          <a:off x="0" y="625225"/>
          <a:ext cx="5100145" cy="32788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1930" tIns="30480" rIns="170688" bIns="30480" numCol="1" spcCol="1270" anchor="t" anchorCtr="0">
          <a:noAutofit/>
        </a:bodyPr>
        <a:lstStyle/>
        <a:p>
          <a:pPr marL="171450" lvl="1" indent="-171450" algn="l" defTabSz="844550">
            <a:lnSpc>
              <a:spcPct val="90000"/>
            </a:lnSpc>
            <a:spcBef>
              <a:spcPct val="0"/>
            </a:spcBef>
            <a:spcAft>
              <a:spcPct val="20000"/>
            </a:spcAft>
            <a:buChar char="•"/>
          </a:pPr>
          <a:r>
            <a:rPr lang="vi-VN" sz="1900" b="0" i="0" kern="1200"/>
            <a:t>Bước 1: Lấy dữ liệu từ các hệ thống nguồn</a:t>
          </a:r>
          <a:r>
            <a:rPr lang="en-US" sz="1900" b="0" i="0" kern="1200"/>
            <a:t> </a:t>
          </a:r>
          <a:r>
            <a:rPr lang="vi-VN" sz="1900" b="0" i="0" kern="1200"/>
            <a:t>khác nhau</a:t>
          </a:r>
          <a:endParaRPr lang="en-US" sz="1900" kern="1200"/>
        </a:p>
        <a:p>
          <a:pPr marL="171450" lvl="1" indent="-171450" algn="l" defTabSz="844550">
            <a:lnSpc>
              <a:spcPct val="90000"/>
            </a:lnSpc>
            <a:spcBef>
              <a:spcPct val="0"/>
            </a:spcBef>
            <a:spcAft>
              <a:spcPct val="20000"/>
            </a:spcAft>
            <a:buChar char="•"/>
          </a:pPr>
          <a:r>
            <a:rPr lang="vi-VN" sz="1900" b="0" i="0" kern="1200"/>
            <a:t>Bước 2: Chuyển dạng và tích hợp các dữ</a:t>
          </a:r>
          <a:r>
            <a:rPr lang="en-US" sz="1900" b="0" i="0" kern="1200"/>
            <a:t> </a:t>
          </a:r>
          <a:r>
            <a:rPr lang="vi-VN" sz="1900" b="0" i="0" kern="1200"/>
            <a:t>liệu từ các hệ</a:t>
          </a:r>
          <a:r>
            <a:rPr lang="en-US" sz="1900" b="0" i="0" kern="1200"/>
            <a:t> </a:t>
          </a:r>
          <a:r>
            <a:rPr lang="vi-VN" sz="1900" b="0" i="0" kern="1200"/>
            <a:t>thống nguồn khác nhau</a:t>
          </a:r>
          <a:r>
            <a:rPr lang="en-US" sz="1900" b="0" i="0" kern="1200"/>
            <a:t> </a:t>
          </a:r>
          <a:r>
            <a:rPr lang="vi-VN" sz="1900" b="0" i="0" kern="1200"/>
            <a:t>trước khi đưa vào kho dữ liệu</a:t>
          </a:r>
          <a:endParaRPr lang="en-US" sz="1900" kern="1200"/>
        </a:p>
        <a:p>
          <a:pPr marL="171450" lvl="1" indent="-171450" algn="l" defTabSz="844550">
            <a:lnSpc>
              <a:spcPct val="90000"/>
            </a:lnSpc>
            <a:spcBef>
              <a:spcPct val="0"/>
            </a:spcBef>
            <a:spcAft>
              <a:spcPct val="20000"/>
            </a:spcAft>
            <a:buChar char="•"/>
          </a:pPr>
          <a:r>
            <a:rPr lang="vi-VN" sz="1900" b="0" i="0" kern="1200"/>
            <a:t>Bước 3: Kho dữ liệu là một cơ sở dữ liệu</a:t>
          </a:r>
          <a:r>
            <a:rPr lang="en-US" sz="1900" b="0" i="0" kern="1200"/>
            <a:t> </a:t>
          </a:r>
          <a:r>
            <a:rPr lang="vi-VN" sz="1900" b="0" i="0" kern="1200"/>
            <a:t>chỉ đọc. Tổ chức kho dữ liệu để hỗ trợ</a:t>
          </a:r>
          <a:r>
            <a:rPr lang="en-US" sz="1900" b="0" i="0" kern="1200"/>
            <a:t> </a:t>
          </a:r>
          <a:r>
            <a:rPr lang="vi-VN" sz="1900" b="0" i="0" kern="1200"/>
            <a:t>quyết định. Kho dữ liệu chứa cả dữ liệu</a:t>
          </a:r>
          <a:r>
            <a:rPr lang="en-US" sz="1900" b="0" i="0" kern="1200"/>
            <a:t> </a:t>
          </a:r>
          <a:r>
            <a:rPr lang="vi-VN" sz="1900" b="0" i="0" kern="1200"/>
            <a:t>tổng hợp và dữ liệu chi tiết.</a:t>
          </a:r>
          <a:endParaRPr lang="en-US" sz="1900" kern="1200"/>
        </a:p>
        <a:p>
          <a:pPr marL="171450" lvl="1" indent="-171450" algn="l" defTabSz="844550">
            <a:lnSpc>
              <a:spcPct val="90000"/>
            </a:lnSpc>
            <a:spcBef>
              <a:spcPct val="0"/>
            </a:spcBef>
            <a:spcAft>
              <a:spcPct val="20000"/>
            </a:spcAft>
            <a:buChar char="•"/>
          </a:pPr>
          <a:r>
            <a:rPr lang="vi-VN" sz="1900" b="0" i="0" kern="1200"/>
            <a:t>Bước 4: Người sử dụng truy xuất kho dữ</a:t>
          </a:r>
          <a:r>
            <a:rPr lang="en-US" sz="1900" b="0" i="0" kern="1200"/>
            <a:t> </a:t>
          </a:r>
          <a:r>
            <a:rPr lang="vi-VN" sz="1900" b="0" i="0" kern="1200"/>
            <a:t>liệu bằng các phương tiện khác nhau như</a:t>
          </a:r>
          <a:r>
            <a:rPr lang="en-US" sz="1900" b="0" i="0" kern="1200"/>
            <a:t> </a:t>
          </a:r>
          <a:r>
            <a:rPr lang="vi-VN" sz="1900" b="0" i="0" kern="1200"/>
            <a:t>công cụ phân tích và ngôn ngữ truy vấn.</a:t>
          </a:r>
          <a:endParaRPr lang="en-US" sz="1900" kern="1200"/>
        </a:p>
      </dsp:txBody>
      <dsp:txXfrm>
        <a:off x="0" y="625225"/>
        <a:ext cx="5100145" cy="327888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221853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 name="Google Shape;267;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381722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 name="Google Shape;284;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937814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 name="Google Shape;284;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189909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543765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989046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g35ed75ccf_0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7" name="Google Shape;447;g35ed75ccf_0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1"/>
        <p:cNvGrpSpPr/>
        <p:nvPr/>
      </p:nvGrpSpPr>
      <p:grpSpPr>
        <a:xfrm>
          <a:off x="0" y="0"/>
          <a:ext cx="0" cy="0"/>
          <a:chOff x="0" y="0"/>
          <a:chExt cx="0" cy="0"/>
        </a:xfrm>
      </p:grpSpPr>
      <p:sp>
        <p:nvSpPr>
          <p:cNvPr id="542" name="Google Shape;542;gc8a3061696_0_1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3" name="Google Shape;543;gc8a3061696_0_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g35ed75ccf_0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7" name="Google Shape;447;g35ed75ccf_0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9533065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g35ed75ccf_0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7" name="Google Shape;447;g35ed75ccf_0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535312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g35ed75ccf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4" name="Google Shape;364;g35ed75ccf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3059259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5350909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8638920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5764507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2336069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2394759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0657907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271491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8"/>
        <p:cNvGrpSpPr/>
        <p:nvPr/>
      </p:nvGrpSpPr>
      <p:grpSpPr>
        <a:xfrm>
          <a:off x="0" y="0"/>
          <a:ext cx="0" cy="0"/>
          <a:chOff x="0" y="0"/>
          <a:chExt cx="0" cy="0"/>
        </a:xfrm>
      </p:grpSpPr>
      <p:sp>
        <p:nvSpPr>
          <p:cNvPr id="549" name="Google Shape;549;gc8a3061696_0_1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0" name="Google Shape;550;gc8a3061696_0_1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794745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5712319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26343516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03948903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gc8a3061696_0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2" name="Google Shape;462;gc8a3061696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825823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068815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267856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2139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 name="Google Shape;284;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600345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 name="Google Shape;284;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480818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 name="Google Shape;284;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686839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
          <p:cNvSpPr/>
          <p:nvPr/>
        </p:nvSpPr>
        <p:spPr>
          <a:xfrm>
            <a:off x="-25" y="0"/>
            <a:ext cx="9144000" cy="5143500"/>
          </a:xfrm>
          <a:prstGeom prst="rect">
            <a:avLst/>
          </a:prstGeom>
          <a:gradFill>
            <a:gsLst>
              <a:gs pos="0">
                <a:srgbClr val="000000">
                  <a:alpha val="0"/>
                </a:srgbClr>
              </a:gs>
              <a:gs pos="100000">
                <a:srgbClr val="000000">
                  <a:alpha val="29803"/>
                </a:srgbClr>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 name="Google Shape;11;p2"/>
          <p:cNvSpPr txBox="1">
            <a:spLocks noGrp="1"/>
          </p:cNvSpPr>
          <p:nvPr>
            <p:ph type="ctrTitle"/>
          </p:nvPr>
        </p:nvSpPr>
        <p:spPr>
          <a:xfrm>
            <a:off x="2068850" y="1991825"/>
            <a:ext cx="5006400" cy="11598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endParaRPr/>
          </a:p>
        </p:txBody>
      </p:sp>
      <p:sp>
        <p:nvSpPr>
          <p:cNvPr id="12" name="Google Shape;12;p2"/>
          <p:cNvSpPr/>
          <p:nvPr/>
        </p:nvSpPr>
        <p:spPr>
          <a:xfrm>
            <a:off x="7613863" y="4623011"/>
            <a:ext cx="559200" cy="559200"/>
          </a:xfrm>
          <a:prstGeom prst="donut">
            <a:avLst>
              <a:gd name="adj" fmla="val 31040"/>
            </a:avLst>
          </a:prstGeom>
          <a:solidFill>
            <a:srgbClr val="FFFFFF">
              <a:alpha val="24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2700000">
            <a:off x="24133" y="2719061"/>
            <a:ext cx="542634" cy="542634"/>
          </a:xfrm>
          <a:prstGeom prst="frame">
            <a:avLst>
              <a:gd name="adj1" fmla="val 28897"/>
            </a:avLst>
          </a:prstGeom>
          <a:solidFill>
            <a:srgbClr val="FFFFFF">
              <a:alpha val="24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2700000">
            <a:off x="8500119" y="1033337"/>
            <a:ext cx="805677" cy="805677"/>
          </a:xfrm>
          <a:prstGeom prst="mathMultiply">
            <a:avLst>
              <a:gd name="adj1" fmla="val 23520"/>
            </a:avLst>
          </a:prstGeom>
          <a:solidFill>
            <a:srgbClr val="FFFFFF">
              <a:alpha val="24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544450" y="1432591"/>
            <a:ext cx="625800" cy="625800"/>
          </a:xfrm>
          <a:prstGeom prst="donut">
            <a:avLst>
              <a:gd name="adj" fmla="val 31040"/>
            </a:avLst>
          </a:prstGeom>
          <a:solidFill>
            <a:srgbClr val="FFFFFF">
              <a:alpha val="24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rot="-1799860">
            <a:off x="8472675" y="3105703"/>
            <a:ext cx="607243" cy="607243"/>
          </a:xfrm>
          <a:prstGeom prst="frame">
            <a:avLst>
              <a:gd name="adj1" fmla="val 28897"/>
            </a:avLst>
          </a:prstGeom>
          <a:solidFill>
            <a:srgbClr val="FFFFFF">
              <a:alpha val="24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rot="-1527899">
            <a:off x="453203" y="3864921"/>
            <a:ext cx="901480" cy="901480"/>
          </a:xfrm>
          <a:prstGeom prst="mathMultiply">
            <a:avLst>
              <a:gd name="adj1" fmla="val 23520"/>
            </a:avLst>
          </a:prstGeom>
          <a:solidFill>
            <a:srgbClr val="FFFFFF">
              <a:alpha val="24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1775778" y="3374078"/>
            <a:ext cx="450000" cy="450000"/>
          </a:xfrm>
          <a:prstGeom prst="donut">
            <a:avLst>
              <a:gd name="adj" fmla="val 31040"/>
            </a:avLst>
          </a:prstGeom>
          <a:solidFill>
            <a:srgbClr val="FFFFFF">
              <a:alpha val="24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7505617" y="831025"/>
            <a:ext cx="436800" cy="436800"/>
          </a:xfrm>
          <a:prstGeom prst="frame">
            <a:avLst>
              <a:gd name="adj1" fmla="val 28897"/>
            </a:avLst>
          </a:prstGeom>
          <a:solidFill>
            <a:srgbClr val="FFFFFF">
              <a:alpha val="24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rot="-722907">
            <a:off x="1483696" y="647226"/>
            <a:ext cx="648178" cy="648178"/>
          </a:xfrm>
          <a:prstGeom prst="mathMultiply">
            <a:avLst>
              <a:gd name="adj1" fmla="val 23520"/>
            </a:avLst>
          </a:prstGeom>
          <a:solidFill>
            <a:srgbClr val="FFFFFF">
              <a:alpha val="24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6772950" y="-36363"/>
            <a:ext cx="398100" cy="398100"/>
          </a:xfrm>
          <a:prstGeom prst="donut">
            <a:avLst>
              <a:gd name="adj" fmla="val 31040"/>
            </a:avLst>
          </a:prstGeom>
          <a:solidFill>
            <a:srgbClr val="FFFFFF">
              <a:alpha val="24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rot="1498435">
            <a:off x="553712" y="273510"/>
            <a:ext cx="386542" cy="386542"/>
          </a:xfrm>
          <a:prstGeom prst="frame">
            <a:avLst>
              <a:gd name="adj1" fmla="val 28897"/>
            </a:avLst>
          </a:prstGeom>
          <a:solidFill>
            <a:srgbClr val="FFFFFF">
              <a:alpha val="24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7040268" y="3312272"/>
            <a:ext cx="573600" cy="573600"/>
          </a:xfrm>
          <a:prstGeom prst="mathMultiply">
            <a:avLst>
              <a:gd name="adj1" fmla="val 23520"/>
            </a:avLst>
          </a:prstGeom>
          <a:solidFill>
            <a:srgbClr val="FFFFFF">
              <a:alpha val="24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2893300" y="209975"/>
            <a:ext cx="268200" cy="268200"/>
          </a:xfrm>
          <a:prstGeom prst="donut">
            <a:avLst>
              <a:gd name="adj" fmla="val 31040"/>
            </a:avLst>
          </a:prstGeom>
          <a:solidFill>
            <a:srgbClr val="FFFFFF">
              <a:alpha val="24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2423393" y="4259284"/>
            <a:ext cx="260100" cy="260100"/>
          </a:xfrm>
          <a:prstGeom prst="frame">
            <a:avLst>
              <a:gd name="adj1" fmla="val 28897"/>
            </a:avLst>
          </a:prstGeom>
          <a:solidFill>
            <a:srgbClr val="FFFFFF">
              <a:alpha val="24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4029015" y="425479"/>
            <a:ext cx="386100" cy="386100"/>
          </a:xfrm>
          <a:prstGeom prst="mathMultiply">
            <a:avLst>
              <a:gd name="adj1" fmla="val 23520"/>
            </a:avLst>
          </a:prstGeom>
          <a:solidFill>
            <a:srgbClr val="FFFFFF">
              <a:alpha val="24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7701275" y="2148500"/>
            <a:ext cx="268200" cy="268200"/>
          </a:xfrm>
          <a:prstGeom prst="donut">
            <a:avLst>
              <a:gd name="adj" fmla="val 31040"/>
            </a:avLst>
          </a:prstGeom>
          <a:solidFill>
            <a:srgbClr val="FFFFFF">
              <a:alpha val="24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3415225" y="4449550"/>
            <a:ext cx="268200" cy="268200"/>
          </a:xfrm>
          <a:prstGeom prst="donut">
            <a:avLst>
              <a:gd name="adj" fmla="val 31040"/>
            </a:avLst>
          </a:prstGeom>
          <a:solidFill>
            <a:srgbClr val="FFFFFF">
              <a:alpha val="24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1479240" y="2220579"/>
            <a:ext cx="386100" cy="386100"/>
          </a:xfrm>
          <a:prstGeom prst="mathMultiply">
            <a:avLst>
              <a:gd name="adj1" fmla="val 23520"/>
            </a:avLst>
          </a:prstGeom>
          <a:solidFill>
            <a:srgbClr val="FFFFFF">
              <a:alpha val="24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5371265" y="4390604"/>
            <a:ext cx="386100" cy="386100"/>
          </a:xfrm>
          <a:prstGeom prst="mathMultiply">
            <a:avLst>
              <a:gd name="adj1" fmla="val 23520"/>
            </a:avLst>
          </a:prstGeom>
          <a:solidFill>
            <a:srgbClr val="FFFFFF">
              <a:alpha val="24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rot="-2700000">
            <a:off x="6337338" y="4348472"/>
            <a:ext cx="260074" cy="260074"/>
          </a:xfrm>
          <a:prstGeom prst="frame">
            <a:avLst>
              <a:gd name="adj1" fmla="val 28897"/>
            </a:avLst>
          </a:prstGeom>
          <a:solidFill>
            <a:srgbClr val="FFFFFF">
              <a:alpha val="24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5567943" y="263309"/>
            <a:ext cx="260100" cy="260100"/>
          </a:xfrm>
          <a:prstGeom prst="frame">
            <a:avLst>
              <a:gd name="adj1" fmla="val 28897"/>
            </a:avLst>
          </a:prstGeom>
          <a:solidFill>
            <a:srgbClr val="FFFFFF">
              <a:alpha val="24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33"/>
        <p:cNvGrpSpPr/>
        <p:nvPr/>
      </p:nvGrpSpPr>
      <p:grpSpPr>
        <a:xfrm>
          <a:off x="0" y="0"/>
          <a:ext cx="0" cy="0"/>
          <a:chOff x="0" y="0"/>
          <a:chExt cx="0" cy="0"/>
        </a:xfrm>
      </p:grpSpPr>
      <p:sp>
        <p:nvSpPr>
          <p:cNvPr id="34" name="Google Shape;34;p3"/>
          <p:cNvSpPr/>
          <p:nvPr/>
        </p:nvSpPr>
        <p:spPr>
          <a:xfrm>
            <a:off x="-25" y="0"/>
            <a:ext cx="9144000" cy="5143500"/>
          </a:xfrm>
          <a:prstGeom prst="rect">
            <a:avLst/>
          </a:prstGeom>
          <a:gradFill>
            <a:gsLst>
              <a:gs pos="0">
                <a:srgbClr val="000000">
                  <a:alpha val="0"/>
                </a:srgbClr>
              </a:gs>
              <a:gs pos="100000">
                <a:srgbClr val="000000">
                  <a:alpha val="29803"/>
                </a:srgbClr>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5" name="Google Shape;35;p3"/>
          <p:cNvSpPr/>
          <p:nvPr/>
        </p:nvSpPr>
        <p:spPr>
          <a:xfrm>
            <a:off x="7613863" y="4623011"/>
            <a:ext cx="559200" cy="559200"/>
          </a:xfrm>
          <a:prstGeom prst="donut">
            <a:avLst>
              <a:gd name="adj" fmla="val 31040"/>
            </a:avLst>
          </a:prstGeom>
          <a:solidFill>
            <a:srgbClr val="FFFFFF">
              <a:alpha val="24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3"/>
          <p:cNvSpPr/>
          <p:nvPr/>
        </p:nvSpPr>
        <p:spPr>
          <a:xfrm rot="2700000">
            <a:off x="24133" y="2719061"/>
            <a:ext cx="542634" cy="542634"/>
          </a:xfrm>
          <a:prstGeom prst="frame">
            <a:avLst>
              <a:gd name="adj1" fmla="val 28897"/>
            </a:avLst>
          </a:prstGeom>
          <a:solidFill>
            <a:srgbClr val="FFFFFF">
              <a:alpha val="24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3"/>
          <p:cNvSpPr/>
          <p:nvPr/>
        </p:nvSpPr>
        <p:spPr>
          <a:xfrm rot="2700000">
            <a:off x="8500119" y="1033337"/>
            <a:ext cx="805677" cy="805677"/>
          </a:xfrm>
          <a:prstGeom prst="mathMultiply">
            <a:avLst>
              <a:gd name="adj1" fmla="val 23520"/>
            </a:avLst>
          </a:prstGeom>
          <a:solidFill>
            <a:srgbClr val="FFFFFF">
              <a:alpha val="24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3"/>
          <p:cNvSpPr/>
          <p:nvPr/>
        </p:nvSpPr>
        <p:spPr>
          <a:xfrm>
            <a:off x="544450" y="1432591"/>
            <a:ext cx="625800" cy="625800"/>
          </a:xfrm>
          <a:prstGeom prst="donut">
            <a:avLst>
              <a:gd name="adj" fmla="val 31040"/>
            </a:avLst>
          </a:prstGeom>
          <a:solidFill>
            <a:srgbClr val="FFFFFF">
              <a:alpha val="24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3"/>
          <p:cNvSpPr/>
          <p:nvPr/>
        </p:nvSpPr>
        <p:spPr>
          <a:xfrm rot="-1799860">
            <a:off x="8472675" y="3105703"/>
            <a:ext cx="607243" cy="607243"/>
          </a:xfrm>
          <a:prstGeom prst="frame">
            <a:avLst>
              <a:gd name="adj1" fmla="val 28897"/>
            </a:avLst>
          </a:prstGeom>
          <a:solidFill>
            <a:srgbClr val="FFFFFF">
              <a:alpha val="24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3"/>
          <p:cNvSpPr/>
          <p:nvPr/>
        </p:nvSpPr>
        <p:spPr>
          <a:xfrm rot="-1527899">
            <a:off x="453203" y="3864921"/>
            <a:ext cx="901480" cy="901480"/>
          </a:xfrm>
          <a:prstGeom prst="mathMultiply">
            <a:avLst>
              <a:gd name="adj1" fmla="val 23520"/>
            </a:avLst>
          </a:prstGeom>
          <a:solidFill>
            <a:srgbClr val="FFFFFF">
              <a:alpha val="24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3"/>
          <p:cNvSpPr/>
          <p:nvPr/>
        </p:nvSpPr>
        <p:spPr>
          <a:xfrm>
            <a:off x="1775778" y="3374078"/>
            <a:ext cx="450000" cy="450000"/>
          </a:xfrm>
          <a:prstGeom prst="donut">
            <a:avLst>
              <a:gd name="adj" fmla="val 31040"/>
            </a:avLst>
          </a:prstGeom>
          <a:solidFill>
            <a:srgbClr val="FFFFFF">
              <a:alpha val="24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3"/>
          <p:cNvSpPr/>
          <p:nvPr/>
        </p:nvSpPr>
        <p:spPr>
          <a:xfrm>
            <a:off x="7505617" y="831025"/>
            <a:ext cx="436800" cy="436800"/>
          </a:xfrm>
          <a:prstGeom prst="frame">
            <a:avLst>
              <a:gd name="adj1" fmla="val 28897"/>
            </a:avLst>
          </a:prstGeom>
          <a:solidFill>
            <a:srgbClr val="FFFFFF">
              <a:alpha val="24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3"/>
          <p:cNvSpPr/>
          <p:nvPr/>
        </p:nvSpPr>
        <p:spPr>
          <a:xfrm rot="-722907">
            <a:off x="1483696" y="647226"/>
            <a:ext cx="648178" cy="648178"/>
          </a:xfrm>
          <a:prstGeom prst="mathMultiply">
            <a:avLst>
              <a:gd name="adj1" fmla="val 23520"/>
            </a:avLst>
          </a:prstGeom>
          <a:solidFill>
            <a:srgbClr val="FFFFFF">
              <a:alpha val="24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3"/>
          <p:cNvSpPr/>
          <p:nvPr/>
        </p:nvSpPr>
        <p:spPr>
          <a:xfrm>
            <a:off x="6772950" y="-36363"/>
            <a:ext cx="398100" cy="398100"/>
          </a:xfrm>
          <a:prstGeom prst="donut">
            <a:avLst>
              <a:gd name="adj" fmla="val 31040"/>
            </a:avLst>
          </a:prstGeom>
          <a:solidFill>
            <a:srgbClr val="FFFFFF">
              <a:alpha val="24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3"/>
          <p:cNvSpPr/>
          <p:nvPr/>
        </p:nvSpPr>
        <p:spPr>
          <a:xfrm rot="1498435">
            <a:off x="553712" y="273510"/>
            <a:ext cx="386542" cy="386542"/>
          </a:xfrm>
          <a:prstGeom prst="frame">
            <a:avLst>
              <a:gd name="adj1" fmla="val 28897"/>
            </a:avLst>
          </a:prstGeom>
          <a:solidFill>
            <a:srgbClr val="FFFFFF">
              <a:alpha val="24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3"/>
          <p:cNvSpPr/>
          <p:nvPr/>
        </p:nvSpPr>
        <p:spPr>
          <a:xfrm>
            <a:off x="7040268" y="3312272"/>
            <a:ext cx="573600" cy="573600"/>
          </a:xfrm>
          <a:prstGeom prst="mathMultiply">
            <a:avLst>
              <a:gd name="adj1" fmla="val 23520"/>
            </a:avLst>
          </a:prstGeom>
          <a:solidFill>
            <a:srgbClr val="FFFFFF">
              <a:alpha val="24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3"/>
          <p:cNvSpPr/>
          <p:nvPr/>
        </p:nvSpPr>
        <p:spPr>
          <a:xfrm>
            <a:off x="2893300" y="209975"/>
            <a:ext cx="268200" cy="268200"/>
          </a:xfrm>
          <a:prstGeom prst="donut">
            <a:avLst>
              <a:gd name="adj" fmla="val 31040"/>
            </a:avLst>
          </a:prstGeom>
          <a:solidFill>
            <a:srgbClr val="FFFFFF">
              <a:alpha val="24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3"/>
          <p:cNvSpPr/>
          <p:nvPr/>
        </p:nvSpPr>
        <p:spPr>
          <a:xfrm>
            <a:off x="2423393" y="4259284"/>
            <a:ext cx="260100" cy="260100"/>
          </a:xfrm>
          <a:prstGeom prst="frame">
            <a:avLst>
              <a:gd name="adj1" fmla="val 28897"/>
            </a:avLst>
          </a:prstGeom>
          <a:solidFill>
            <a:srgbClr val="FFFFFF">
              <a:alpha val="24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3"/>
          <p:cNvSpPr/>
          <p:nvPr/>
        </p:nvSpPr>
        <p:spPr>
          <a:xfrm>
            <a:off x="4029015" y="425479"/>
            <a:ext cx="386100" cy="386100"/>
          </a:xfrm>
          <a:prstGeom prst="mathMultiply">
            <a:avLst>
              <a:gd name="adj1" fmla="val 23520"/>
            </a:avLst>
          </a:prstGeom>
          <a:solidFill>
            <a:srgbClr val="FFFFFF">
              <a:alpha val="24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3"/>
          <p:cNvSpPr/>
          <p:nvPr/>
        </p:nvSpPr>
        <p:spPr>
          <a:xfrm>
            <a:off x="7701275" y="2148500"/>
            <a:ext cx="268200" cy="268200"/>
          </a:xfrm>
          <a:prstGeom prst="donut">
            <a:avLst>
              <a:gd name="adj" fmla="val 31040"/>
            </a:avLst>
          </a:prstGeom>
          <a:solidFill>
            <a:srgbClr val="FFFFFF">
              <a:alpha val="24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3"/>
          <p:cNvSpPr/>
          <p:nvPr/>
        </p:nvSpPr>
        <p:spPr>
          <a:xfrm>
            <a:off x="3415225" y="4449550"/>
            <a:ext cx="268200" cy="268200"/>
          </a:xfrm>
          <a:prstGeom prst="donut">
            <a:avLst>
              <a:gd name="adj" fmla="val 31040"/>
            </a:avLst>
          </a:prstGeom>
          <a:solidFill>
            <a:srgbClr val="FFFFFF">
              <a:alpha val="24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3"/>
          <p:cNvSpPr/>
          <p:nvPr/>
        </p:nvSpPr>
        <p:spPr>
          <a:xfrm>
            <a:off x="1479240" y="2220579"/>
            <a:ext cx="386100" cy="386100"/>
          </a:xfrm>
          <a:prstGeom prst="mathMultiply">
            <a:avLst>
              <a:gd name="adj1" fmla="val 23520"/>
            </a:avLst>
          </a:prstGeom>
          <a:solidFill>
            <a:srgbClr val="FFFFFF">
              <a:alpha val="24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3"/>
          <p:cNvSpPr/>
          <p:nvPr/>
        </p:nvSpPr>
        <p:spPr>
          <a:xfrm>
            <a:off x="5371265" y="4390604"/>
            <a:ext cx="386100" cy="386100"/>
          </a:xfrm>
          <a:prstGeom prst="mathMultiply">
            <a:avLst>
              <a:gd name="adj1" fmla="val 23520"/>
            </a:avLst>
          </a:prstGeom>
          <a:solidFill>
            <a:srgbClr val="FFFFFF">
              <a:alpha val="24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3"/>
          <p:cNvSpPr/>
          <p:nvPr/>
        </p:nvSpPr>
        <p:spPr>
          <a:xfrm rot="-2700000">
            <a:off x="6337338" y="4348472"/>
            <a:ext cx="260074" cy="260074"/>
          </a:xfrm>
          <a:prstGeom prst="frame">
            <a:avLst>
              <a:gd name="adj1" fmla="val 28897"/>
            </a:avLst>
          </a:prstGeom>
          <a:solidFill>
            <a:srgbClr val="FFFFFF">
              <a:alpha val="24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3"/>
          <p:cNvSpPr/>
          <p:nvPr/>
        </p:nvSpPr>
        <p:spPr>
          <a:xfrm>
            <a:off x="5567943" y="263309"/>
            <a:ext cx="260100" cy="260100"/>
          </a:xfrm>
          <a:prstGeom prst="frame">
            <a:avLst>
              <a:gd name="adj1" fmla="val 28897"/>
            </a:avLst>
          </a:prstGeom>
          <a:solidFill>
            <a:srgbClr val="FFFFFF">
              <a:alpha val="24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3"/>
          <p:cNvSpPr txBox="1">
            <a:spLocks noGrp="1"/>
          </p:cNvSpPr>
          <p:nvPr>
            <p:ph type="ctrTitle"/>
          </p:nvPr>
        </p:nvSpPr>
        <p:spPr>
          <a:xfrm>
            <a:off x="2068850" y="1354750"/>
            <a:ext cx="5006400" cy="1159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57" name="Google Shape;57;p3"/>
          <p:cNvSpPr txBox="1">
            <a:spLocks noGrp="1"/>
          </p:cNvSpPr>
          <p:nvPr>
            <p:ph type="subTitle" idx="1"/>
          </p:nvPr>
        </p:nvSpPr>
        <p:spPr>
          <a:xfrm>
            <a:off x="2961650" y="2992450"/>
            <a:ext cx="3220800" cy="7848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434343"/>
              </a:buClr>
              <a:buSzPts val="1800"/>
              <a:buNone/>
              <a:defRPr sz="1800">
                <a:solidFill>
                  <a:srgbClr val="434343"/>
                </a:solidFill>
              </a:defRPr>
            </a:lvl1pPr>
            <a:lvl2pPr lvl="1" algn="ctr" rtl="0">
              <a:spcBef>
                <a:spcPts val="0"/>
              </a:spcBef>
              <a:spcAft>
                <a:spcPts val="0"/>
              </a:spcAft>
              <a:buClr>
                <a:srgbClr val="434343"/>
              </a:buClr>
              <a:buSzPts val="1800"/>
              <a:buNone/>
              <a:defRPr sz="1800">
                <a:solidFill>
                  <a:srgbClr val="434343"/>
                </a:solidFill>
              </a:defRPr>
            </a:lvl2pPr>
            <a:lvl3pPr lvl="2" algn="ctr" rtl="0">
              <a:spcBef>
                <a:spcPts val="0"/>
              </a:spcBef>
              <a:spcAft>
                <a:spcPts val="0"/>
              </a:spcAft>
              <a:buClr>
                <a:srgbClr val="434343"/>
              </a:buClr>
              <a:buSzPts val="1800"/>
              <a:buNone/>
              <a:defRPr sz="1800">
                <a:solidFill>
                  <a:srgbClr val="434343"/>
                </a:solidFill>
              </a:defRPr>
            </a:lvl3pPr>
            <a:lvl4pPr lvl="3" algn="ctr" rtl="0">
              <a:spcBef>
                <a:spcPts val="0"/>
              </a:spcBef>
              <a:spcAft>
                <a:spcPts val="0"/>
              </a:spcAft>
              <a:buClr>
                <a:srgbClr val="434343"/>
              </a:buClr>
              <a:buSzPts val="1800"/>
              <a:buNone/>
              <a:defRPr>
                <a:solidFill>
                  <a:srgbClr val="434343"/>
                </a:solidFill>
              </a:defRPr>
            </a:lvl4pPr>
            <a:lvl5pPr lvl="4" algn="ctr" rtl="0">
              <a:spcBef>
                <a:spcPts val="0"/>
              </a:spcBef>
              <a:spcAft>
                <a:spcPts val="0"/>
              </a:spcAft>
              <a:buClr>
                <a:srgbClr val="434343"/>
              </a:buClr>
              <a:buSzPts val="1800"/>
              <a:buNone/>
              <a:defRPr>
                <a:solidFill>
                  <a:srgbClr val="434343"/>
                </a:solidFill>
              </a:defRPr>
            </a:lvl5pPr>
            <a:lvl6pPr lvl="5" algn="ctr" rtl="0">
              <a:spcBef>
                <a:spcPts val="0"/>
              </a:spcBef>
              <a:spcAft>
                <a:spcPts val="0"/>
              </a:spcAft>
              <a:buClr>
                <a:srgbClr val="434343"/>
              </a:buClr>
              <a:buSzPts val="1800"/>
              <a:buNone/>
              <a:defRPr>
                <a:solidFill>
                  <a:srgbClr val="434343"/>
                </a:solidFill>
              </a:defRPr>
            </a:lvl6pPr>
            <a:lvl7pPr lvl="6" algn="ctr" rtl="0">
              <a:spcBef>
                <a:spcPts val="0"/>
              </a:spcBef>
              <a:spcAft>
                <a:spcPts val="0"/>
              </a:spcAft>
              <a:buClr>
                <a:srgbClr val="434343"/>
              </a:buClr>
              <a:buSzPts val="1800"/>
              <a:buNone/>
              <a:defRPr>
                <a:solidFill>
                  <a:srgbClr val="434343"/>
                </a:solidFill>
              </a:defRPr>
            </a:lvl7pPr>
            <a:lvl8pPr lvl="7" algn="ctr" rtl="0">
              <a:spcBef>
                <a:spcPts val="0"/>
              </a:spcBef>
              <a:spcAft>
                <a:spcPts val="0"/>
              </a:spcAft>
              <a:buClr>
                <a:srgbClr val="434343"/>
              </a:buClr>
              <a:buSzPts val="1800"/>
              <a:buNone/>
              <a:defRPr>
                <a:solidFill>
                  <a:srgbClr val="434343"/>
                </a:solidFill>
              </a:defRPr>
            </a:lvl8pPr>
            <a:lvl9pPr lvl="8" algn="ctr" rtl="0">
              <a:spcBef>
                <a:spcPts val="0"/>
              </a:spcBef>
              <a:spcAft>
                <a:spcPts val="0"/>
              </a:spcAft>
              <a:buClr>
                <a:srgbClr val="434343"/>
              </a:buClr>
              <a:buSzPts val="1800"/>
              <a:buNone/>
              <a:defRPr>
                <a:solidFill>
                  <a:srgbClr val="434343"/>
                </a:solidFill>
              </a:defRPr>
            </a:lvl9pPr>
          </a:lstStyle>
          <a:p>
            <a:endParaRPr/>
          </a:p>
        </p:txBody>
      </p:sp>
      <p:sp>
        <p:nvSpPr>
          <p:cNvPr id="58" name="Google Shape;58;p3"/>
          <p:cNvSpPr/>
          <p:nvPr/>
        </p:nvSpPr>
        <p:spPr>
          <a:xfrm>
            <a:off x="4409077" y="2598899"/>
            <a:ext cx="325800" cy="325800"/>
          </a:xfrm>
          <a:prstGeom prst="mathMultiply">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3"/>
          <p:cNvSpPr txBox="1">
            <a:spLocks noGrp="1"/>
          </p:cNvSpPr>
          <p:nvPr>
            <p:ph type="sldNum" idx="12"/>
          </p:nvPr>
        </p:nvSpPr>
        <p:spPr>
          <a:xfrm>
            <a:off x="4297650" y="4749851"/>
            <a:ext cx="548700" cy="393600"/>
          </a:xfrm>
          <a:prstGeom prst="rect">
            <a:avLst/>
          </a:prstGeom>
        </p:spPr>
        <p:txBody>
          <a:bodyPr spcFirstLastPara="1" wrap="square" lIns="91425" tIns="91425" rIns="91425" bIns="91425" anchor="t" anchorCtr="0">
            <a:noAutofit/>
          </a:bodyPr>
          <a:lstStyle>
            <a:lvl1pPr lvl="0">
              <a:buNone/>
              <a:defRPr>
                <a:solidFill>
                  <a:srgbClr val="FFFFFF"/>
                </a:solidFill>
              </a:defRPr>
            </a:lvl1pPr>
            <a:lvl2pPr lvl="1">
              <a:buNone/>
              <a:defRPr>
                <a:solidFill>
                  <a:srgbClr val="FFFFFF"/>
                </a:solidFill>
              </a:defRPr>
            </a:lvl2pPr>
            <a:lvl3pPr lvl="2">
              <a:buNone/>
              <a:defRPr>
                <a:solidFill>
                  <a:srgbClr val="FFFFFF"/>
                </a:solidFill>
              </a:defRPr>
            </a:lvl3pPr>
            <a:lvl4pPr lvl="3">
              <a:buNone/>
              <a:defRPr>
                <a:solidFill>
                  <a:srgbClr val="FFFFFF"/>
                </a:solidFill>
              </a:defRPr>
            </a:lvl4pPr>
            <a:lvl5pPr lvl="4">
              <a:buNone/>
              <a:defRPr>
                <a:solidFill>
                  <a:srgbClr val="FFFFFF"/>
                </a:solidFill>
              </a:defRPr>
            </a:lvl5pPr>
            <a:lvl6pPr lvl="5">
              <a:buNone/>
              <a:defRPr>
                <a:solidFill>
                  <a:srgbClr val="FFFFFF"/>
                </a:solidFill>
              </a:defRPr>
            </a:lvl6pPr>
            <a:lvl7pPr lvl="6">
              <a:buNone/>
              <a:defRPr>
                <a:solidFill>
                  <a:srgbClr val="FFFFFF"/>
                </a:solidFill>
              </a:defRPr>
            </a:lvl7pPr>
            <a:lvl8pPr lvl="7">
              <a:buNone/>
              <a:defRPr>
                <a:solidFill>
                  <a:srgbClr val="FFFFFF"/>
                </a:solidFill>
              </a:defRPr>
            </a:lvl8pPr>
            <a:lvl9pPr lvl="8">
              <a:buNone/>
              <a:defRPr>
                <a:solidFill>
                  <a:srgbClr val="FFFFFF"/>
                </a:solidFill>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85"/>
        <p:cNvGrpSpPr/>
        <p:nvPr/>
      </p:nvGrpSpPr>
      <p:grpSpPr>
        <a:xfrm>
          <a:off x="0" y="0"/>
          <a:ext cx="0" cy="0"/>
          <a:chOff x="0" y="0"/>
          <a:chExt cx="0" cy="0"/>
        </a:xfrm>
      </p:grpSpPr>
      <p:sp>
        <p:nvSpPr>
          <p:cNvPr id="86" name="Google Shape;86;p5"/>
          <p:cNvSpPr/>
          <p:nvPr/>
        </p:nvSpPr>
        <p:spPr>
          <a:xfrm>
            <a:off x="-25" y="0"/>
            <a:ext cx="9144000" cy="1063500"/>
          </a:xfrm>
          <a:prstGeom prst="rect">
            <a:avLst/>
          </a:prstGeom>
          <a:gradFill>
            <a:gsLst>
              <a:gs pos="0">
                <a:srgbClr val="000000">
                  <a:alpha val="0"/>
                </a:srgbClr>
              </a:gs>
              <a:gs pos="100000">
                <a:srgbClr val="000000">
                  <a:alpha val="29803"/>
                </a:srgbClr>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7" name="Google Shape;87;p5"/>
          <p:cNvSpPr/>
          <p:nvPr/>
        </p:nvSpPr>
        <p:spPr>
          <a:xfrm>
            <a:off x="0" y="1063500"/>
            <a:ext cx="9144000" cy="4080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5"/>
          <p:cNvSpPr txBox="1">
            <a:spLocks noGrp="1"/>
          </p:cNvSpPr>
          <p:nvPr>
            <p:ph type="title"/>
          </p:nvPr>
        </p:nvSpPr>
        <p:spPr>
          <a:xfrm>
            <a:off x="868550" y="0"/>
            <a:ext cx="7407000" cy="1063500"/>
          </a:xfrm>
          <a:prstGeom prst="rect">
            <a:avLst/>
          </a:prstGeom>
        </p:spPr>
        <p:txBody>
          <a:bodyPr spcFirstLastPara="1" wrap="square" lIns="91425" tIns="91425" rIns="91425" bIns="91425" anchor="ctr" anchorCtr="0">
            <a:noAutofit/>
          </a:bodyPr>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a:endParaRPr/>
          </a:p>
        </p:txBody>
      </p:sp>
      <p:sp>
        <p:nvSpPr>
          <p:cNvPr id="89" name="Google Shape;89;p5"/>
          <p:cNvSpPr txBox="1">
            <a:spLocks noGrp="1"/>
          </p:cNvSpPr>
          <p:nvPr>
            <p:ph type="body" idx="1"/>
          </p:nvPr>
        </p:nvSpPr>
        <p:spPr>
          <a:xfrm>
            <a:off x="868550" y="1411400"/>
            <a:ext cx="7407000" cy="3514500"/>
          </a:xfrm>
          <a:prstGeom prst="rect">
            <a:avLst/>
          </a:prstGeom>
        </p:spPr>
        <p:txBody>
          <a:bodyPr spcFirstLastPara="1" wrap="square" lIns="91425" tIns="91425" rIns="91425" bIns="91425" anchor="t" anchorCtr="0">
            <a:noAutofit/>
          </a:bodyPr>
          <a:lstStyle>
            <a:lvl1pPr marL="457200" lvl="0" indent="-406400">
              <a:spcBef>
                <a:spcPts val="600"/>
              </a:spcBef>
              <a:spcAft>
                <a:spcPts val="0"/>
              </a:spcAft>
              <a:buSzPts val="2800"/>
              <a:buChar char="×"/>
              <a:defRPr sz="2800"/>
            </a:lvl1pPr>
            <a:lvl2pPr marL="914400" lvl="1" indent="-406400">
              <a:spcBef>
                <a:spcPts val="0"/>
              </a:spcBef>
              <a:spcAft>
                <a:spcPts val="0"/>
              </a:spcAft>
              <a:buSzPts val="2800"/>
              <a:buChar char="×"/>
              <a:defRPr sz="2800"/>
            </a:lvl2pPr>
            <a:lvl3pPr marL="1371600" lvl="2" indent="-406400">
              <a:spcBef>
                <a:spcPts val="0"/>
              </a:spcBef>
              <a:spcAft>
                <a:spcPts val="0"/>
              </a:spcAft>
              <a:buSzPts val="2800"/>
              <a:buChar char="×"/>
              <a:defRPr sz="2800"/>
            </a:lvl3pPr>
            <a:lvl4pPr marL="1828800" lvl="3" indent="-406400">
              <a:spcBef>
                <a:spcPts val="0"/>
              </a:spcBef>
              <a:spcAft>
                <a:spcPts val="0"/>
              </a:spcAft>
              <a:buSzPts val="2800"/>
              <a:buChar char="×"/>
              <a:defRPr sz="2800"/>
            </a:lvl4pPr>
            <a:lvl5pPr marL="2286000" lvl="4" indent="-406400">
              <a:spcBef>
                <a:spcPts val="0"/>
              </a:spcBef>
              <a:spcAft>
                <a:spcPts val="0"/>
              </a:spcAft>
              <a:buSzPts val="2800"/>
              <a:buChar char="×"/>
              <a:defRPr sz="2800"/>
            </a:lvl5pPr>
            <a:lvl6pPr marL="2743200" lvl="5" indent="-406400">
              <a:spcBef>
                <a:spcPts val="0"/>
              </a:spcBef>
              <a:spcAft>
                <a:spcPts val="0"/>
              </a:spcAft>
              <a:buSzPts val="2800"/>
              <a:buChar char="×"/>
              <a:defRPr sz="2800"/>
            </a:lvl6pPr>
            <a:lvl7pPr marL="3200400" lvl="6" indent="-406400">
              <a:spcBef>
                <a:spcPts val="0"/>
              </a:spcBef>
              <a:spcAft>
                <a:spcPts val="0"/>
              </a:spcAft>
              <a:buSzPts val="2800"/>
              <a:buChar char="●"/>
              <a:defRPr sz="2800"/>
            </a:lvl7pPr>
            <a:lvl8pPr marL="3657600" lvl="7" indent="-406400">
              <a:spcBef>
                <a:spcPts val="0"/>
              </a:spcBef>
              <a:spcAft>
                <a:spcPts val="0"/>
              </a:spcAft>
              <a:buSzPts val="2800"/>
              <a:buChar char="○"/>
              <a:defRPr sz="2800"/>
            </a:lvl8pPr>
            <a:lvl9pPr marL="4114800" lvl="8" indent="-406400">
              <a:spcBef>
                <a:spcPts val="0"/>
              </a:spcBef>
              <a:spcAft>
                <a:spcPts val="0"/>
              </a:spcAft>
              <a:buSzPts val="2800"/>
              <a:buChar char="■"/>
              <a:defRPr sz="2800"/>
            </a:lvl9pPr>
          </a:lstStyle>
          <a:p>
            <a:endParaRPr/>
          </a:p>
        </p:txBody>
      </p:sp>
      <p:sp>
        <p:nvSpPr>
          <p:cNvPr id="90" name="Google Shape;90;p5"/>
          <p:cNvSpPr/>
          <p:nvPr/>
        </p:nvSpPr>
        <p:spPr>
          <a:xfrm>
            <a:off x="600350" y="319175"/>
            <a:ext cx="268200" cy="268200"/>
          </a:xfrm>
          <a:prstGeom prst="donut">
            <a:avLst>
              <a:gd name="adj" fmla="val 31040"/>
            </a:avLst>
          </a:prstGeom>
          <a:solidFill>
            <a:srgbClr val="FFFFFF">
              <a:alpha val="24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5"/>
          <p:cNvSpPr/>
          <p:nvPr/>
        </p:nvSpPr>
        <p:spPr>
          <a:xfrm>
            <a:off x="1771440" y="586479"/>
            <a:ext cx="386100" cy="386100"/>
          </a:xfrm>
          <a:prstGeom prst="mathMultiply">
            <a:avLst>
              <a:gd name="adj1" fmla="val 23520"/>
            </a:avLst>
          </a:prstGeom>
          <a:solidFill>
            <a:srgbClr val="FFFFFF">
              <a:alpha val="24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5"/>
          <p:cNvSpPr/>
          <p:nvPr/>
        </p:nvSpPr>
        <p:spPr>
          <a:xfrm rot="-1295565">
            <a:off x="1719773" y="-14241"/>
            <a:ext cx="260049" cy="260049"/>
          </a:xfrm>
          <a:prstGeom prst="frame">
            <a:avLst>
              <a:gd name="adj1" fmla="val 28897"/>
            </a:avLst>
          </a:prstGeom>
          <a:solidFill>
            <a:srgbClr val="FFFFFF">
              <a:alpha val="24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5"/>
          <p:cNvSpPr/>
          <p:nvPr/>
        </p:nvSpPr>
        <p:spPr>
          <a:xfrm>
            <a:off x="7099000" y="-18325"/>
            <a:ext cx="268200" cy="268200"/>
          </a:xfrm>
          <a:prstGeom prst="donut">
            <a:avLst>
              <a:gd name="adj" fmla="val 31040"/>
            </a:avLst>
          </a:prstGeom>
          <a:solidFill>
            <a:srgbClr val="FFFFFF">
              <a:alpha val="24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5"/>
          <p:cNvSpPr/>
          <p:nvPr/>
        </p:nvSpPr>
        <p:spPr>
          <a:xfrm rot="1050327">
            <a:off x="7064662" y="770637"/>
            <a:ext cx="385975" cy="385975"/>
          </a:xfrm>
          <a:prstGeom prst="mathMultiply">
            <a:avLst>
              <a:gd name="adj1" fmla="val 23520"/>
            </a:avLst>
          </a:prstGeom>
          <a:solidFill>
            <a:srgbClr val="FFFFFF">
              <a:alpha val="24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5"/>
          <p:cNvSpPr/>
          <p:nvPr/>
        </p:nvSpPr>
        <p:spPr>
          <a:xfrm rot="1498139">
            <a:off x="8048547" y="796761"/>
            <a:ext cx="260111" cy="260111"/>
          </a:xfrm>
          <a:prstGeom prst="frame">
            <a:avLst>
              <a:gd name="adj1" fmla="val 28897"/>
            </a:avLst>
          </a:prstGeom>
          <a:solidFill>
            <a:srgbClr val="FFFFFF">
              <a:alpha val="24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5"/>
          <p:cNvSpPr/>
          <p:nvPr/>
        </p:nvSpPr>
        <p:spPr>
          <a:xfrm>
            <a:off x="272750" y="914514"/>
            <a:ext cx="185100" cy="185100"/>
          </a:xfrm>
          <a:prstGeom prst="donut">
            <a:avLst>
              <a:gd name="adj" fmla="val 31040"/>
            </a:avLst>
          </a:prstGeom>
          <a:solidFill>
            <a:srgbClr val="FFFFFF">
              <a:alpha val="24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5"/>
          <p:cNvSpPr/>
          <p:nvPr/>
        </p:nvSpPr>
        <p:spPr>
          <a:xfrm rot="1222482">
            <a:off x="108247" y="115143"/>
            <a:ext cx="266258" cy="266258"/>
          </a:xfrm>
          <a:prstGeom prst="mathMultiply">
            <a:avLst>
              <a:gd name="adj1" fmla="val 23520"/>
            </a:avLst>
          </a:prstGeom>
          <a:solidFill>
            <a:srgbClr val="FFFFFF">
              <a:alpha val="24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5"/>
          <p:cNvSpPr/>
          <p:nvPr/>
        </p:nvSpPr>
        <p:spPr>
          <a:xfrm rot="2700000">
            <a:off x="1130105" y="721484"/>
            <a:ext cx="179464" cy="179464"/>
          </a:xfrm>
          <a:prstGeom prst="frame">
            <a:avLst>
              <a:gd name="adj1" fmla="val 28897"/>
            </a:avLst>
          </a:prstGeom>
          <a:solidFill>
            <a:srgbClr val="FFFFFF">
              <a:alpha val="24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5"/>
          <p:cNvSpPr/>
          <p:nvPr/>
        </p:nvSpPr>
        <p:spPr>
          <a:xfrm>
            <a:off x="8797925" y="686964"/>
            <a:ext cx="185100" cy="185100"/>
          </a:xfrm>
          <a:prstGeom prst="donut">
            <a:avLst>
              <a:gd name="adj" fmla="val 31040"/>
            </a:avLst>
          </a:prstGeom>
          <a:solidFill>
            <a:srgbClr val="FFFFFF">
              <a:alpha val="24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5"/>
          <p:cNvSpPr/>
          <p:nvPr/>
        </p:nvSpPr>
        <p:spPr>
          <a:xfrm>
            <a:off x="8434357" y="190568"/>
            <a:ext cx="266400" cy="266400"/>
          </a:xfrm>
          <a:prstGeom prst="mathMultiply">
            <a:avLst>
              <a:gd name="adj1" fmla="val 23520"/>
            </a:avLst>
          </a:prstGeom>
          <a:solidFill>
            <a:srgbClr val="FFFFFF">
              <a:alpha val="24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5"/>
          <p:cNvSpPr/>
          <p:nvPr/>
        </p:nvSpPr>
        <p:spPr>
          <a:xfrm>
            <a:off x="7656287" y="319171"/>
            <a:ext cx="179400" cy="179400"/>
          </a:xfrm>
          <a:prstGeom prst="frame">
            <a:avLst>
              <a:gd name="adj1" fmla="val 28897"/>
            </a:avLst>
          </a:prstGeom>
          <a:solidFill>
            <a:srgbClr val="FFFFFF">
              <a:alpha val="24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5"/>
          <p:cNvSpPr txBox="1">
            <a:spLocks noGrp="1"/>
          </p:cNvSpPr>
          <p:nvPr>
            <p:ph type="sldNum" idx="12"/>
          </p:nvPr>
        </p:nvSpPr>
        <p:spPr>
          <a:xfrm>
            <a:off x="4297650"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103"/>
        <p:cNvGrpSpPr/>
        <p:nvPr/>
      </p:nvGrpSpPr>
      <p:grpSpPr>
        <a:xfrm>
          <a:off x="0" y="0"/>
          <a:ext cx="0" cy="0"/>
          <a:chOff x="0" y="0"/>
          <a:chExt cx="0" cy="0"/>
        </a:xfrm>
      </p:grpSpPr>
      <p:sp>
        <p:nvSpPr>
          <p:cNvPr id="104" name="Google Shape;104;p6"/>
          <p:cNvSpPr/>
          <p:nvPr/>
        </p:nvSpPr>
        <p:spPr>
          <a:xfrm>
            <a:off x="-25" y="0"/>
            <a:ext cx="9144000" cy="1063500"/>
          </a:xfrm>
          <a:prstGeom prst="rect">
            <a:avLst/>
          </a:prstGeom>
          <a:gradFill>
            <a:gsLst>
              <a:gs pos="0">
                <a:srgbClr val="000000">
                  <a:alpha val="0"/>
                </a:srgbClr>
              </a:gs>
              <a:gs pos="100000">
                <a:srgbClr val="000000">
                  <a:alpha val="29803"/>
                </a:srgbClr>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5" name="Google Shape;105;p6"/>
          <p:cNvSpPr/>
          <p:nvPr/>
        </p:nvSpPr>
        <p:spPr>
          <a:xfrm>
            <a:off x="0" y="1063500"/>
            <a:ext cx="9144000" cy="4080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6"/>
          <p:cNvSpPr/>
          <p:nvPr/>
        </p:nvSpPr>
        <p:spPr>
          <a:xfrm>
            <a:off x="600350" y="319175"/>
            <a:ext cx="268200" cy="268200"/>
          </a:xfrm>
          <a:prstGeom prst="donut">
            <a:avLst>
              <a:gd name="adj" fmla="val 31040"/>
            </a:avLst>
          </a:prstGeom>
          <a:solidFill>
            <a:srgbClr val="FFFFFF">
              <a:alpha val="24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6"/>
          <p:cNvSpPr/>
          <p:nvPr/>
        </p:nvSpPr>
        <p:spPr>
          <a:xfrm>
            <a:off x="1771440" y="586479"/>
            <a:ext cx="386100" cy="386100"/>
          </a:xfrm>
          <a:prstGeom prst="mathMultiply">
            <a:avLst>
              <a:gd name="adj1" fmla="val 23520"/>
            </a:avLst>
          </a:prstGeom>
          <a:solidFill>
            <a:srgbClr val="FFFFFF">
              <a:alpha val="24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6"/>
          <p:cNvSpPr/>
          <p:nvPr/>
        </p:nvSpPr>
        <p:spPr>
          <a:xfrm rot="-1295565">
            <a:off x="1719773" y="-14241"/>
            <a:ext cx="260049" cy="260049"/>
          </a:xfrm>
          <a:prstGeom prst="frame">
            <a:avLst>
              <a:gd name="adj1" fmla="val 28897"/>
            </a:avLst>
          </a:prstGeom>
          <a:solidFill>
            <a:srgbClr val="FFFFFF">
              <a:alpha val="24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6"/>
          <p:cNvSpPr/>
          <p:nvPr/>
        </p:nvSpPr>
        <p:spPr>
          <a:xfrm>
            <a:off x="7099000" y="-18325"/>
            <a:ext cx="268200" cy="268200"/>
          </a:xfrm>
          <a:prstGeom prst="donut">
            <a:avLst>
              <a:gd name="adj" fmla="val 31040"/>
            </a:avLst>
          </a:prstGeom>
          <a:solidFill>
            <a:srgbClr val="FFFFFF">
              <a:alpha val="24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6"/>
          <p:cNvSpPr/>
          <p:nvPr/>
        </p:nvSpPr>
        <p:spPr>
          <a:xfrm rot="1050327">
            <a:off x="7064662" y="770637"/>
            <a:ext cx="385975" cy="385975"/>
          </a:xfrm>
          <a:prstGeom prst="mathMultiply">
            <a:avLst>
              <a:gd name="adj1" fmla="val 23520"/>
            </a:avLst>
          </a:prstGeom>
          <a:solidFill>
            <a:srgbClr val="FFFFFF">
              <a:alpha val="24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6"/>
          <p:cNvSpPr/>
          <p:nvPr/>
        </p:nvSpPr>
        <p:spPr>
          <a:xfrm rot="1498139">
            <a:off x="8048547" y="796761"/>
            <a:ext cx="260111" cy="260111"/>
          </a:xfrm>
          <a:prstGeom prst="frame">
            <a:avLst>
              <a:gd name="adj1" fmla="val 28897"/>
            </a:avLst>
          </a:prstGeom>
          <a:solidFill>
            <a:srgbClr val="FFFFFF">
              <a:alpha val="24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6"/>
          <p:cNvSpPr/>
          <p:nvPr/>
        </p:nvSpPr>
        <p:spPr>
          <a:xfrm>
            <a:off x="272750" y="914514"/>
            <a:ext cx="185100" cy="185100"/>
          </a:xfrm>
          <a:prstGeom prst="donut">
            <a:avLst>
              <a:gd name="adj" fmla="val 31040"/>
            </a:avLst>
          </a:prstGeom>
          <a:solidFill>
            <a:srgbClr val="FFFFFF">
              <a:alpha val="24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6"/>
          <p:cNvSpPr/>
          <p:nvPr/>
        </p:nvSpPr>
        <p:spPr>
          <a:xfrm rot="1222482">
            <a:off x="108247" y="115143"/>
            <a:ext cx="266258" cy="266258"/>
          </a:xfrm>
          <a:prstGeom prst="mathMultiply">
            <a:avLst>
              <a:gd name="adj1" fmla="val 23520"/>
            </a:avLst>
          </a:prstGeom>
          <a:solidFill>
            <a:srgbClr val="FFFFFF">
              <a:alpha val="24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6"/>
          <p:cNvSpPr/>
          <p:nvPr/>
        </p:nvSpPr>
        <p:spPr>
          <a:xfrm rot="2700000">
            <a:off x="1130105" y="721484"/>
            <a:ext cx="179464" cy="179464"/>
          </a:xfrm>
          <a:prstGeom prst="frame">
            <a:avLst>
              <a:gd name="adj1" fmla="val 28897"/>
            </a:avLst>
          </a:prstGeom>
          <a:solidFill>
            <a:srgbClr val="FFFFFF">
              <a:alpha val="24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6"/>
          <p:cNvSpPr/>
          <p:nvPr/>
        </p:nvSpPr>
        <p:spPr>
          <a:xfrm>
            <a:off x="8797925" y="686964"/>
            <a:ext cx="185100" cy="185100"/>
          </a:xfrm>
          <a:prstGeom prst="donut">
            <a:avLst>
              <a:gd name="adj" fmla="val 31040"/>
            </a:avLst>
          </a:prstGeom>
          <a:solidFill>
            <a:srgbClr val="FFFFFF">
              <a:alpha val="24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6"/>
          <p:cNvSpPr/>
          <p:nvPr/>
        </p:nvSpPr>
        <p:spPr>
          <a:xfrm>
            <a:off x="8434357" y="190568"/>
            <a:ext cx="266400" cy="266400"/>
          </a:xfrm>
          <a:prstGeom prst="mathMultiply">
            <a:avLst>
              <a:gd name="adj1" fmla="val 23520"/>
            </a:avLst>
          </a:prstGeom>
          <a:solidFill>
            <a:srgbClr val="FFFFFF">
              <a:alpha val="24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6"/>
          <p:cNvSpPr/>
          <p:nvPr/>
        </p:nvSpPr>
        <p:spPr>
          <a:xfrm>
            <a:off x="7656287" y="319171"/>
            <a:ext cx="179400" cy="179400"/>
          </a:xfrm>
          <a:prstGeom prst="frame">
            <a:avLst>
              <a:gd name="adj1" fmla="val 28897"/>
            </a:avLst>
          </a:prstGeom>
          <a:solidFill>
            <a:srgbClr val="FFFFFF">
              <a:alpha val="24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6"/>
          <p:cNvSpPr txBox="1">
            <a:spLocks noGrp="1"/>
          </p:cNvSpPr>
          <p:nvPr>
            <p:ph type="title"/>
          </p:nvPr>
        </p:nvSpPr>
        <p:spPr>
          <a:xfrm>
            <a:off x="457200" y="-1"/>
            <a:ext cx="8229600" cy="1063500"/>
          </a:xfrm>
          <a:prstGeom prst="rect">
            <a:avLst/>
          </a:prstGeom>
        </p:spPr>
        <p:txBody>
          <a:bodyPr spcFirstLastPara="1" wrap="square" lIns="91425" tIns="91425" rIns="91425" bIns="91425" anchor="ctr" anchorCtr="0">
            <a:noAutofit/>
          </a:bodyPr>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a:endParaRPr/>
          </a:p>
        </p:txBody>
      </p:sp>
      <p:sp>
        <p:nvSpPr>
          <p:cNvPr id="119" name="Google Shape;119;p6"/>
          <p:cNvSpPr txBox="1">
            <a:spLocks noGrp="1"/>
          </p:cNvSpPr>
          <p:nvPr>
            <p:ph type="body" idx="1"/>
          </p:nvPr>
        </p:nvSpPr>
        <p:spPr>
          <a:xfrm>
            <a:off x="717750" y="1357125"/>
            <a:ext cx="3741600" cy="3568800"/>
          </a:xfrm>
          <a:prstGeom prst="rect">
            <a:avLst/>
          </a:prstGeom>
        </p:spPr>
        <p:txBody>
          <a:bodyPr spcFirstLastPara="1" wrap="square" lIns="91425" tIns="91425" rIns="91425" bIns="91425" anchor="t" anchorCtr="0">
            <a:noAutofit/>
          </a:bodyPr>
          <a:lstStyle>
            <a:lvl1pPr marL="457200" lvl="0" indent="-381000">
              <a:spcBef>
                <a:spcPts val="600"/>
              </a:spcBef>
              <a:spcAft>
                <a:spcPts val="0"/>
              </a:spcAft>
              <a:buSzPts val="2400"/>
              <a:buChar char="×"/>
              <a:defRPr sz="2400"/>
            </a:lvl1pPr>
            <a:lvl2pPr marL="914400" lvl="1" indent="-381000">
              <a:spcBef>
                <a:spcPts val="0"/>
              </a:spcBef>
              <a:spcAft>
                <a:spcPts val="0"/>
              </a:spcAft>
              <a:buSzPts val="2400"/>
              <a:buChar char="×"/>
              <a:defRPr/>
            </a:lvl2pPr>
            <a:lvl3pPr marL="1371600" lvl="2" indent="-381000">
              <a:spcBef>
                <a:spcPts val="0"/>
              </a:spcBef>
              <a:spcAft>
                <a:spcPts val="0"/>
              </a:spcAft>
              <a:buSzPts val="2400"/>
              <a:buChar char="×"/>
              <a:defRPr/>
            </a:lvl3pPr>
            <a:lvl4pPr marL="1828800" lvl="3" indent="-381000">
              <a:spcBef>
                <a:spcPts val="0"/>
              </a:spcBef>
              <a:spcAft>
                <a:spcPts val="0"/>
              </a:spcAft>
              <a:buSzPts val="2400"/>
              <a:buChar char="×"/>
              <a:defRPr sz="2400"/>
            </a:lvl4pPr>
            <a:lvl5pPr marL="2286000" lvl="4" indent="-381000">
              <a:spcBef>
                <a:spcPts val="0"/>
              </a:spcBef>
              <a:spcAft>
                <a:spcPts val="0"/>
              </a:spcAft>
              <a:buSzPts val="2400"/>
              <a:buChar char="×"/>
              <a:defRPr sz="2400"/>
            </a:lvl5pPr>
            <a:lvl6pPr marL="2743200" lvl="5" indent="-381000">
              <a:spcBef>
                <a:spcPts val="0"/>
              </a:spcBef>
              <a:spcAft>
                <a:spcPts val="0"/>
              </a:spcAft>
              <a:buSzPts val="2400"/>
              <a:buChar char="×"/>
              <a:defRPr sz="2400"/>
            </a:lvl6pPr>
            <a:lvl7pPr marL="3200400" lvl="6" indent="-381000">
              <a:spcBef>
                <a:spcPts val="0"/>
              </a:spcBef>
              <a:spcAft>
                <a:spcPts val="0"/>
              </a:spcAft>
              <a:buSzPts val="2400"/>
              <a:buChar char="●"/>
              <a:defRPr sz="2400"/>
            </a:lvl7pPr>
            <a:lvl8pPr marL="3657600" lvl="7" indent="-381000">
              <a:spcBef>
                <a:spcPts val="0"/>
              </a:spcBef>
              <a:spcAft>
                <a:spcPts val="0"/>
              </a:spcAft>
              <a:buSzPts val="2400"/>
              <a:buChar char="○"/>
              <a:defRPr sz="2400"/>
            </a:lvl8pPr>
            <a:lvl9pPr marL="4114800" lvl="8" indent="-381000">
              <a:spcBef>
                <a:spcPts val="0"/>
              </a:spcBef>
              <a:spcAft>
                <a:spcPts val="0"/>
              </a:spcAft>
              <a:buSzPts val="2400"/>
              <a:buChar char="■"/>
              <a:defRPr sz="2400"/>
            </a:lvl9pPr>
          </a:lstStyle>
          <a:p>
            <a:endParaRPr/>
          </a:p>
        </p:txBody>
      </p:sp>
      <p:sp>
        <p:nvSpPr>
          <p:cNvPr id="120" name="Google Shape;120;p6"/>
          <p:cNvSpPr txBox="1">
            <a:spLocks noGrp="1"/>
          </p:cNvSpPr>
          <p:nvPr>
            <p:ph type="body" idx="2"/>
          </p:nvPr>
        </p:nvSpPr>
        <p:spPr>
          <a:xfrm>
            <a:off x="4684654" y="1357125"/>
            <a:ext cx="3741600" cy="3568800"/>
          </a:xfrm>
          <a:prstGeom prst="rect">
            <a:avLst/>
          </a:prstGeom>
        </p:spPr>
        <p:txBody>
          <a:bodyPr spcFirstLastPara="1" wrap="square" lIns="91425" tIns="91425" rIns="91425" bIns="91425" anchor="t" anchorCtr="0">
            <a:noAutofit/>
          </a:bodyPr>
          <a:lstStyle>
            <a:lvl1pPr marL="457200" lvl="0" indent="-381000">
              <a:spcBef>
                <a:spcPts val="600"/>
              </a:spcBef>
              <a:spcAft>
                <a:spcPts val="0"/>
              </a:spcAft>
              <a:buSzPts val="2400"/>
              <a:buChar char="×"/>
              <a:defRPr sz="2400"/>
            </a:lvl1pPr>
            <a:lvl2pPr marL="914400" lvl="1" indent="-381000">
              <a:spcBef>
                <a:spcPts val="0"/>
              </a:spcBef>
              <a:spcAft>
                <a:spcPts val="0"/>
              </a:spcAft>
              <a:buSzPts val="2400"/>
              <a:buChar char="×"/>
              <a:defRPr/>
            </a:lvl2pPr>
            <a:lvl3pPr marL="1371600" lvl="2" indent="-381000">
              <a:spcBef>
                <a:spcPts val="0"/>
              </a:spcBef>
              <a:spcAft>
                <a:spcPts val="0"/>
              </a:spcAft>
              <a:buSzPts val="2400"/>
              <a:buChar char="×"/>
              <a:defRPr/>
            </a:lvl3pPr>
            <a:lvl4pPr marL="1828800" lvl="3" indent="-381000">
              <a:spcBef>
                <a:spcPts val="0"/>
              </a:spcBef>
              <a:spcAft>
                <a:spcPts val="0"/>
              </a:spcAft>
              <a:buSzPts val="2400"/>
              <a:buChar char="×"/>
              <a:defRPr sz="2400"/>
            </a:lvl4pPr>
            <a:lvl5pPr marL="2286000" lvl="4" indent="-381000">
              <a:spcBef>
                <a:spcPts val="0"/>
              </a:spcBef>
              <a:spcAft>
                <a:spcPts val="0"/>
              </a:spcAft>
              <a:buSzPts val="2400"/>
              <a:buChar char="×"/>
              <a:defRPr sz="2400"/>
            </a:lvl5pPr>
            <a:lvl6pPr marL="2743200" lvl="5" indent="-381000">
              <a:spcBef>
                <a:spcPts val="0"/>
              </a:spcBef>
              <a:spcAft>
                <a:spcPts val="0"/>
              </a:spcAft>
              <a:buSzPts val="2400"/>
              <a:buChar char="×"/>
              <a:defRPr sz="2400"/>
            </a:lvl6pPr>
            <a:lvl7pPr marL="3200400" lvl="6" indent="-381000">
              <a:spcBef>
                <a:spcPts val="0"/>
              </a:spcBef>
              <a:spcAft>
                <a:spcPts val="0"/>
              </a:spcAft>
              <a:buSzPts val="2400"/>
              <a:buChar char="●"/>
              <a:defRPr sz="2400"/>
            </a:lvl7pPr>
            <a:lvl8pPr marL="3657600" lvl="7" indent="-381000">
              <a:spcBef>
                <a:spcPts val="0"/>
              </a:spcBef>
              <a:spcAft>
                <a:spcPts val="0"/>
              </a:spcAft>
              <a:buSzPts val="2400"/>
              <a:buChar char="○"/>
              <a:defRPr sz="2400"/>
            </a:lvl8pPr>
            <a:lvl9pPr marL="4114800" lvl="8" indent="-381000">
              <a:spcBef>
                <a:spcPts val="0"/>
              </a:spcBef>
              <a:spcAft>
                <a:spcPts val="0"/>
              </a:spcAft>
              <a:buSzPts val="2400"/>
              <a:buChar char="■"/>
              <a:defRPr sz="2400"/>
            </a:lvl9pPr>
          </a:lstStyle>
          <a:p>
            <a:endParaRPr/>
          </a:p>
        </p:txBody>
      </p:sp>
      <p:sp>
        <p:nvSpPr>
          <p:cNvPr id="121" name="Google Shape;121;p6"/>
          <p:cNvSpPr txBox="1">
            <a:spLocks noGrp="1"/>
          </p:cNvSpPr>
          <p:nvPr>
            <p:ph type="sldNum" idx="12"/>
          </p:nvPr>
        </p:nvSpPr>
        <p:spPr>
          <a:xfrm>
            <a:off x="4297650"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122"/>
        <p:cNvGrpSpPr/>
        <p:nvPr/>
      </p:nvGrpSpPr>
      <p:grpSpPr>
        <a:xfrm>
          <a:off x="0" y="0"/>
          <a:ext cx="0" cy="0"/>
          <a:chOff x="0" y="0"/>
          <a:chExt cx="0" cy="0"/>
        </a:xfrm>
      </p:grpSpPr>
      <p:sp>
        <p:nvSpPr>
          <p:cNvPr id="123" name="Google Shape;123;p7"/>
          <p:cNvSpPr/>
          <p:nvPr/>
        </p:nvSpPr>
        <p:spPr>
          <a:xfrm>
            <a:off x="-25" y="0"/>
            <a:ext cx="9144000" cy="1063500"/>
          </a:xfrm>
          <a:prstGeom prst="rect">
            <a:avLst/>
          </a:prstGeom>
          <a:gradFill>
            <a:gsLst>
              <a:gs pos="0">
                <a:srgbClr val="000000">
                  <a:alpha val="0"/>
                </a:srgbClr>
              </a:gs>
              <a:gs pos="100000">
                <a:srgbClr val="000000">
                  <a:alpha val="29803"/>
                </a:srgbClr>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4" name="Google Shape;124;p7"/>
          <p:cNvSpPr/>
          <p:nvPr/>
        </p:nvSpPr>
        <p:spPr>
          <a:xfrm>
            <a:off x="0" y="1063500"/>
            <a:ext cx="9144000" cy="4080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7"/>
          <p:cNvSpPr/>
          <p:nvPr/>
        </p:nvSpPr>
        <p:spPr>
          <a:xfrm>
            <a:off x="600350" y="319175"/>
            <a:ext cx="268200" cy="268200"/>
          </a:xfrm>
          <a:prstGeom prst="donut">
            <a:avLst>
              <a:gd name="adj" fmla="val 31040"/>
            </a:avLst>
          </a:prstGeom>
          <a:solidFill>
            <a:srgbClr val="FFFFFF">
              <a:alpha val="24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7"/>
          <p:cNvSpPr/>
          <p:nvPr/>
        </p:nvSpPr>
        <p:spPr>
          <a:xfrm>
            <a:off x="1771440" y="586479"/>
            <a:ext cx="386100" cy="386100"/>
          </a:xfrm>
          <a:prstGeom prst="mathMultiply">
            <a:avLst>
              <a:gd name="adj1" fmla="val 23520"/>
            </a:avLst>
          </a:prstGeom>
          <a:solidFill>
            <a:srgbClr val="FFFFFF">
              <a:alpha val="24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7"/>
          <p:cNvSpPr/>
          <p:nvPr/>
        </p:nvSpPr>
        <p:spPr>
          <a:xfrm rot="-1295565">
            <a:off x="1719773" y="-14241"/>
            <a:ext cx="260049" cy="260049"/>
          </a:xfrm>
          <a:prstGeom prst="frame">
            <a:avLst>
              <a:gd name="adj1" fmla="val 28897"/>
            </a:avLst>
          </a:prstGeom>
          <a:solidFill>
            <a:srgbClr val="FFFFFF">
              <a:alpha val="24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7"/>
          <p:cNvSpPr/>
          <p:nvPr/>
        </p:nvSpPr>
        <p:spPr>
          <a:xfrm>
            <a:off x="7099000" y="-18325"/>
            <a:ext cx="268200" cy="268200"/>
          </a:xfrm>
          <a:prstGeom prst="donut">
            <a:avLst>
              <a:gd name="adj" fmla="val 31040"/>
            </a:avLst>
          </a:prstGeom>
          <a:solidFill>
            <a:srgbClr val="FFFFFF">
              <a:alpha val="24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7"/>
          <p:cNvSpPr/>
          <p:nvPr/>
        </p:nvSpPr>
        <p:spPr>
          <a:xfrm rot="1050327">
            <a:off x="7064662" y="770637"/>
            <a:ext cx="385975" cy="385975"/>
          </a:xfrm>
          <a:prstGeom prst="mathMultiply">
            <a:avLst>
              <a:gd name="adj1" fmla="val 23520"/>
            </a:avLst>
          </a:prstGeom>
          <a:solidFill>
            <a:srgbClr val="FFFFFF">
              <a:alpha val="24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7"/>
          <p:cNvSpPr/>
          <p:nvPr/>
        </p:nvSpPr>
        <p:spPr>
          <a:xfrm rot="1498139">
            <a:off x="8048547" y="796761"/>
            <a:ext cx="260111" cy="260111"/>
          </a:xfrm>
          <a:prstGeom prst="frame">
            <a:avLst>
              <a:gd name="adj1" fmla="val 28897"/>
            </a:avLst>
          </a:prstGeom>
          <a:solidFill>
            <a:srgbClr val="FFFFFF">
              <a:alpha val="24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7"/>
          <p:cNvSpPr/>
          <p:nvPr/>
        </p:nvSpPr>
        <p:spPr>
          <a:xfrm>
            <a:off x="272750" y="914514"/>
            <a:ext cx="185100" cy="185100"/>
          </a:xfrm>
          <a:prstGeom prst="donut">
            <a:avLst>
              <a:gd name="adj" fmla="val 31040"/>
            </a:avLst>
          </a:prstGeom>
          <a:solidFill>
            <a:srgbClr val="FFFFFF">
              <a:alpha val="24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7"/>
          <p:cNvSpPr/>
          <p:nvPr/>
        </p:nvSpPr>
        <p:spPr>
          <a:xfrm rot="1222482">
            <a:off x="108247" y="115143"/>
            <a:ext cx="266258" cy="266258"/>
          </a:xfrm>
          <a:prstGeom prst="mathMultiply">
            <a:avLst>
              <a:gd name="adj1" fmla="val 23520"/>
            </a:avLst>
          </a:prstGeom>
          <a:solidFill>
            <a:srgbClr val="FFFFFF">
              <a:alpha val="24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7"/>
          <p:cNvSpPr/>
          <p:nvPr/>
        </p:nvSpPr>
        <p:spPr>
          <a:xfrm rot="2700000">
            <a:off x="1130105" y="721484"/>
            <a:ext cx="179464" cy="179464"/>
          </a:xfrm>
          <a:prstGeom prst="frame">
            <a:avLst>
              <a:gd name="adj1" fmla="val 28897"/>
            </a:avLst>
          </a:prstGeom>
          <a:solidFill>
            <a:srgbClr val="FFFFFF">
              <a:alpha val="24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7"/>
          <p:cNvSpPr/>
          <p:nvPr/>
        </p:nvSpPr>
        <p:spPr>
          <a:xfrm>
            <a:off x="8797925" y="686964"/>
            <a:ext cx="185100" cy="185100"/>
          </a:xfrm>
          <a:prstGeom prst="donut">
            <a:avLst>
              <a:gd name="adj" fmla="val 31040"/>
            </a:avLst>
          </a:prstGeom>
          <a:solidFill>
            <a:srgbClr val="FFFFFF">
              <a:alpha val="24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7"/>
          <p:cNvSpPr/>
          <p:nvPr/>
        </p:nvSpPr>
        <p:spPr>
          <a:xfrm>
            <a:off x="8434357" y="190568"/>
            <a:ext cx="266400" cy="266400"/>
          </a:xfrm>
          <a:prstGeom prst="mathMultiply">
            <a:avLst>
              <a:gd name="adj1" fmla="val 23520"/>
            </a:avLst>
          </a:prstGeom>
          <a:solidFill>
            <a:srgbClr val="FFFFFF">
              <a:alpha val="24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7"/>
          <p:cNvSpPr/>
          <p:nvPr/>
        </p:nvSpPr>
        <p:spPr>
          <a:xfrm>
            <a:off x="7656287" y="319171"/>
            <a:ext cx="179400" cy="179400"/>
          </a:xfrm>
          <a:prstGeom prst="frame">
            <a:avLst>
              <a:gd name="adj1" fmla="val 28897"/>
            </a:avLst>
          </a:prstGeom>
          <a:solidFill>
            <a:srgbClr val="FFFFFF">
              <a:alpha val="24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7"/>
          <p:cNvSpPr txBox="1">
            <a:spLocks noGrp="1"/>
          </p:cNvSpPr>
          <p:nvPr>
            <p:ph type="title"/>
          </p:nvPr>
        </p:nvSpPr>
        <p:spPr>
          <a:xfrm>
            <a:off x="457200" y="-1"/>
            <a:ext cx="8229600" cy="10635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sp>
        <p:nvSpPr>
          <p:cNvPr id="138" name="Google Shape;138;p7"/>
          <p:cNvSpPr txBox="1">
            <a:spLocks noGrp="1"/>
          </p:cNvSpPr>
          <p:nvPr>
            <p:ph type="body" idx="1"/>
          </p:nvPr>
        </p:nvSpPr>
        <p:spPr>
          <a:xfrm>
            <a:off x="457200" y="1363150"/>
            <a:ext cx="2631900" cy="3562800"/>
          </a:xfrm>
          <a:prstGeom prst="rect">
            <a:avLst/>
          </a:prstGeom>
        </p:spPr>
        <p:txBody>
          <a:bodyPr spcFirstLastPara="1" wrap="square" lIns="91425" tIns="91425" rIns="91425" bIns="91425" anchor="t" anchorCtr="0">
            <a:noAutofit/>
          </a:bodyPr>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a:lvl4pPr>
            <a:lvl5pPr marL="2286000" lvl="4" indent="-342900" rtl="0">
              <a:spcBef>
                <a:spcPts val="0"/>
              </a:spcBef>
              <a:spcAft>
                <a:spcPts val="0"/>
              </a:spcAft>
              <a:buSzPts val="1800"/>
              <a:buChar char="×"/>
              <a:defRPr/>
            </a:lvl5pPr>
            <a:lvl6pPr marL="2743200" lvl="5" indent="-342900" rtl="0">
              <a:spcBef>
                <a:spcPts val="0"/>
              </a:spcBef>
              <a:spcAft>
                <a:spcPts val="0"/>
              </a:spcAft>
              <a:buSzPts val="1800"/>
              <a:buChar char="×"/>
              <a:defRPr/>
            </a:lvl6pPr>
            <a:lvl7pPr marL="3200400" lvl="6" indent="-342900" rtl="0">
              <a:spcBef>
                <a:spcPts val="0"/>
              </a:spcBef>
              <a:spcAft>
                <a:spcPts val="0"/>
              </a:spcAft>
              <a:buSzPts val="1800"/>
              <a:buChar char="●"/>
              <a:defRPr/>
            </a:lvl7pPr>
            <a:lvl8pPr marL="3657600" lvl="7" indent="-342900" rtl="0">
              <a:spcBef>
                <a:spcPts val="0"/>
              </a:spcBef>
              <a:spcAft>
                <a:spcPts val="0"/>
              </a:spcAft>
              <a:buSzPts val="1800"/>
              <a:buChar char="○"/>
              <a:defRPr/>
            </a:lvl8pPr>
            <a:lvl9pPr marL="4114800" lvl="8" indent="-342900" rtl="0">
              <a:spcBef>
                <a:spcPts val="0"/>
              </a:spcBef>
              <a:spcAft>
                <a:spcPts val="0"/>
              </a:spcAft>
              <a:buSzPts val="1800"/>
              <a:buChar char="■"/>
              <a:defRPr/>
            </a:lvl9pPr>
          </a:lstStyle>
          <a:p>
            <a:endParaRPr/>
          </a:p>
        </p:txBody>
      </p:sp>
      <p:sp>
        <p:nvSpPr>
          <p:cNvPr id="139" name="Google Shape;139;p7"/>
          <p:cNvSpPr txBox="1">
            <a:spLocks noGrp="1"/>
          </p:cNvSpPr>
          <p:nvPr>
            <p:ph type="body" idx="2"/>
          </p:nvPr>
        </p:nvSpPr>
        <p:spPr>
          <a:xfrm>
            <a:off x="3223964" y="1363150"/>
            <a:ext cx="2631900" cy="3562800"/>
          </a:xfrm>
          <a:prstGeom prst="rect">
            <a:avLst/>
          </a:prstGeom>
        </p:spPr>
        <p:txBody>
          <a:bodyPr spcFirstLastPara="1" wrap="square" lIns="91425" tIns="91425" rIns="91425" bIns="91425" anchor="t" anchorCtr="0">
            <a:noAutofit/>
          </a:bodyPr>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a:lvl4pPr>
            <a:lvl5pPr marL="2286000" lvl="4" indent="-342900" rtl="0">
              <a:spcBef>
                <a:spcPts val="0"/>
              </a:spcBef>
              <a:spcAft>
                <a:spcPts val="0"/>
              </a:spcAft>
              <a:buSzPts val="1800"/>
              <a:buChar char="×"/>
              <a:defRPr/>
            </a:lvl5pPr>
            <a:lvl6pPr marL="2743200" lvl="5" indent="-342900" rtl="0">
              <a:spcBef>
                <a:spcPts val="0"/>
              </a:spcBef>
              <a:spcAft>
                <a:spcPts val="0"/>
              </a:spcAft>
              <a:buSzPts val="1800"/>
              <a:buChar char="×"/>
              <a:defRPr/>
            </a:lvl6pPr>
            <a:lvl7pPr marL="3200400" lvl="6" indent="-342900" rtl="0">
              <a:spcBef>
                <a:spcPts val="0"/>
              </a:spcBef>
              <a:spcAft>
                <a:spcPts val="0"/>
              </a:spcAft>
              <a:buSzPts val="1800"/>
              <a:buChar char="●"/>
              <a:defRPr/>
            </a:lvl7pPr>
            <a:lvl8pPr marL="3657600" lvl="7" indent="-342900" rtl="0">
              <a:spcBef>
                <a:spcPts val="0"/>
              </a:spcBef>
              <a:spcAft>
                <a:spcPts val="0"/>
              </a:spcAft>
              <a:buSzPts val="1800"/>
              <a:buChar char="○"/>
              <a:defRPr/>
            </a:lvl8pPr>
            <a:lvl9pPr marL="4114800" lvl="8" indent="-342900" rtl="0">
              <a:spcBef>
                <a:spcPts val="0"/>
              </a:spcBef>
              <a:spcAft>
                <a:spcPts val="0"/>
              </a:spcAft>
              <a:buSzPts val="1800"/>
              <a:buChar char="■"/>
              <a:defRPr/>
            </a:lvl9pPr>
          </a:lstStyle>
          <a:p>
            <a:endParaRPr/>
          </a:p>
        </p:txBody>
      </p:sp>
      <p:sp>
        <p:nvSpPr>
          <p:cNvPr id="140" name="Google Shape;140;p7"/>
          <p:cNvSpPr txBox="1">
            <a:spLocks noGrp="1"/>
          </p:cNvSpPr>
          <p:nvPr>
            <p:ph type="body" idx="3"/>
          </p:nvPr>
        </p:nvSpPr>
        <p:spPr>
          <a:xfrm>
            <a:off x="5990727" y="1363150"/>
            <a:ext cx="2631900" cy="3562800"/>
          </a:xfrm>
          <a:prstGeom prst="rect">
            <a:avLst/>
          </a:prstGeom>
        </p:spPr>
        <p:txBody>
          <a:bodyPr spcFirstLastPara="1" wrap="square" lIns="91425" tIns="91425" rIns="91425" bIns="91425" anchor="t" anchorCtr="0">
            <a:noAutofit/>
          </a:bodyPr>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a:lvl4pPr>
            <a:lvl5pPr marL="2286000" lvl="4" indent="-342900" rtl="0">
              <a:spcBef>
                <a:spcPts val="0"/>
              </a:spcBef>
              <a:spcAft>
                <a:spcPts val="0"/>
              </a:spcAft>
              <a:buSzPts val="1800"/>
              <a:buChar char="×"/>
              <a:defRPr/>
            </a:lvl5pPr>
            <a:lvl6pPr marL="2743200" lvl="5" indent="-342900" rtl="0">
              <a:spcBef>
                <a:spcPts val="0"/>
              </a:spcBef>
              <a:spcAft>
                <a:spcPts val="0"/>
              </a:spcAft>
              <a:buSzPts val="1800"/>
              <a:buChar char="×"/>
              <a:defRPr/>
            </a:lvl6pPr>
            <a:lvl7pPr marL="3200400" lvl="6" indent="-342900" rtl="0">
              <a:spcBef>
                <a:spcPts val="0"/>
              </a:spcBef>
              <a:spcAft>
                <a:spcPts val="0"/>
              </a:spcAft>
              <a:buSzPts val="1800"/>
              <a:buChar char="●"/>
              <a:defRPr/>
            </a:lvl7pPr>
            <a:lvl8pPr marL="3657600" lvl="7" indent="-342900" rtl="0">
              <a:spcBef>
                <a:spcPts val="0"/>
              </a:spcBef>
              <a:spcAft>
                <a:spcPts val="0"/>
              </a:spcAft>
              <a:buSzPts val="1800"/>
              <a:buChar char="○"/>
              <a:defRPr/>
            </a:lvl8pPr>
            <a:lvl9pPr marL="4114800" lvl="8" indent="-342900" rtl="0">
              <a:spcBef>
                <a:spcPts val="0"/>
              </a:spcBef>
              <a:spcAft>
                <a:spcPts val="0"/>
              </a:spcAft>
              <a:buSzPts val="1800"/>
              <a:buChar char="■"/>
              <a:defRPr/>
            </a:lvl9pPr>
          </a:lstStyle>
          <a:p>
            <a:endParaRPr/>
          </a:p>
        </p:txBody>
      </p:sp>
      <p:sp>
        <p:nvSpPr>
          <p:cNvPr id="141" name="Google Shape;141;p7"/>
          <p:cNvSpPr txBox="1">
            <a:spLocks noGrp="1"/>
          </p:cNvSpPr>
          <p:nvPr>
            <p:ph type="sldNum" idx="12"/>
          </p:nvPr>
        </p:nvSpPr>
        <p:spPr>
          <a:xfrm>
            <a:off x="4297650"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42"/>
        <p:cNvGrpSpPr/>
        <p:nvPr/>
      </p:nvGrpSpPr>
      <p:grpSpPr>
        <a:xfrm>
          <a:off x="0" y="0"/>
          <a:ext cx="0" cy="0"/>
          <a:chOff x="0" y="0"/>
          <a:chExt cx="0" cy="0"/>
        </a:xfrm>
      </p:grpSpPr>
      <p:sp>
        <p:nvSpPr>
          <p:cNvPr id="143" name="Google Shape;143;p8"/>
          <p:cNvSpPr/>
          <p:nvPr/>
        </p:nvSpPr>
        <p:spPr>
          <a:xfrm>
            <a:off x="-25" y="0"/>
            <a:ext cx="9144000" cy="1063500"/>
          </a:xfrm>
          <a:prstGeom prst="rect">
            <a:avLst/>
          </a:prstGeom>
          <a:gradFill>
            <a:gsLst>
              <a:gs pos="0">
                <a:srgbClr val="000000">
                  <a:alpha val="0"/>
                </a:srgbClr>
              </a:gs>
              <a:gs pos="100000">
                <a:srgbClr val="000000">
                  <a:alpha val="29803"/>
                </a:srgbClr>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4" name="Google Shape;144;p8"/>
          <p:cNvSpPr/>
          <p:nvPr/>
        </p:nvSpPr>
        <p:spPr>
          <a:xfrm>
            <a:off x="0" y="1063500"/>
            <a:ext cx="9144000" cy="4080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8"/>
          <p:cNvSpPr/>
          <p:nvPr/>
        </p:nvSpPr>
        <p:spPr>
          <a:xfrm>
            <a:off x="600350" y="319175"/>
            <a:ext cx="268200" cy="268200"/>
          </a:xfrm>
          <a:prstGeom prst="donut">
            <a:avLst>
              <a:gd name="adj" fmla="val 31040"/>
            </a:avLst>
          </a:prstGeom>
          <a:solidFill>
            <a:srgbClr val="FFFFFF">
              <a:alpha val="24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8"/>
          <p:cNvSpPr/>
          <p:nvPr/>
        </p:nvSpPr>
        <p:spPr>
          <a:xfrm>
            <a:off x="1771440" y="586479"/>
            <a:ext cx="386100" cy="386100"/>
          </a:xfrm>
          <a:prstGeom prst="mathMultiply">
            <a:avLst>
              <a:gd name="adj1" fmla="val 23520"/>
            </a:avLst>
          </a:prstGeom>
          <a:solidFill>
            <a:srgbClr val="FFFFFF">
              <a:alpha val="24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8"/>
          <p:cNvSpPr/>
          <p:nvPr/>
        </p:nvSpPr>
        <p:spPr>
          <a:xfrm rot="-1295565">
            <a:off x="1719773" y="-14241"/>
            <a:ext cx="260049" cy="260049"/>
          </a:xfrm>
          <a:prstGeom prst="frame">
            <a:avLst>
              <a:gd name="adj1" fmla="val 28897"/>
            </a:avLst>
          </a:prstGeom>
          <a:solidFill>
            <a:srgbClr val="FFFFFF">
              <a:alpha val="24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8"/>
          <p:cNvSpPr/>
          <p:nvPr/>
        </p:nvSpPr>
        <p:spPr>
          <a:xfrm>
            <a:off x="7099000" y="-18325"/>
            <a:ext cx="268200" cy="268200"/>
          </a:xfrm>
          <a:prstGeom prst="donut">
            <a:avLst>
              <a:gd name="adj" fmla="val 31040"/>
            </a:avLst>
          </a:prstGeom>
          <a:solidFill>
            <a:srgbClr val="FFFFFF">
              <a:alpha val="24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8"/>
          <p:cNvSpPr/>
          <p:nvPr/>
        </p:nvSpPr>
        <p:spPr>
          <a:xfrm rot="1050327">
            <a:off x="7064662" y="770637"/>
            <a:ext cx="385975" cy="385975"/>
          </a:xfrm>
          <a:prstGeom prst="mathMultiply">
            <a:avLst>
              <a:gd name="adj1" fmla="val 23520"/>
            </a:avLst>
          </a:prstGeom>
          <a:solidFill>
            <a:srgbClr val="FFFFFF">
              <a:alpha val="24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8"/>
          <p:cNvSpPr/>
          <p:nvPr/>
        </p:nvSpPr>
        <p:spPr>
          <a:xfrm rot="1498139">
            <a:off x="8048547" y="796761"/>
            <a:ext cx="260111" cy="260111"/>
          </a:xfrm>
          <a:prstGeom prst="frame">
            <a:avLst>
              <a:gd name="adj1" fmla="val 28897"/>
            </a:avLst>
          </a:prstGeom>
          <a:solidFill>
            <a:srgbClr val="FFFFFF">
              <a:alpha val="24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8"/>
          <p:cNvSpPr/>
          <p:nvPr/>
        </p:nvSpPr>
        <p:spPr>
          <a:xfrm>
            <a:off x="272750" y="914514"/>
            <a:ext cx="185100" cy="185100"/>
          </a:xfrm>
          <a:prstGeom prst="donut">
            <a:avLst>
              <a:gd name="adj" fmla="val 31040"/>
            </a:avLst>
          </a:prstGeom>
          <a:solidFill>
            <a:srgbClr val="FFFFFF">
              <a:alpha val="24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8"/>
          <p:cNvSpPr/>
          <p:nvPr/>
        </p:nvSpPr>
        <p:spPr>
          <a:xfrm rot="1222482">
            <a:off x="108247" y="115143"/>
            <a:ext cx="266258" cy="266258"/>
          </a:xfrm>
          <a:prstGeom prst="mathMultiply">
            <a:avLst>
              <a:gd name="adj1" fmla="val 23520"/>
            </a:avLst>
          </a:prstGeom>
          <a:solidFill>
            <a:srgbClr val="FFFFFF">
              <a:alpha val="24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8"/>
          <p:cNvSpPr/>
          <p:nvPr/>
        </p:nvSpPr>
        <p:spPr>
          <a:xfrm rot="2700000">
            <a:off x="1130105" y="721484"/>
            <a:ext cx="179464" cy="179464"/>
          </a:xfrm>
          <a:prstGeom prst="frame">
            <a:avLst>
              <a:gd name="adj1" fmla="val 28897"/>
            </a:avLst>
          </a:prstGeom>
          <a:solidFill>
            <a:srgbClr val="FFFFFF">
              <a:alpha val="24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8"/>
          <p:cNvSpPr/>
          <p:nvPr/>
        </p:nvSpPr>
        <p:spPr>
          <a:xfrm>
            <a:off x="8797925" y="686964"/>
            <a:ext cx="185100" cy="185100"/>
          </a:xfrm>
          <a:prstGeom prst="donut">
            <a:avLst>
              <a:gd name="adj" fmla="val 31040"/>
            </a:avLst>
          </a:prstGeom>
          <a:solidFill>
            <a:srgbClr val="FFFFFF">
              <a:alpha val="24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8"/>
          <p:cNvSpPr/>
          <p:nvPr/>
        </p:nvSpPr>
        <p:spPr>
          <a:xfrm>
            <a:off x="8434357" y="190568"/>
            <a:ext cx="266400" cy="266400"/>
          </a:xfrm>
          <a:prstGeom prst="mathMultiply">
            <a:avLst>
              <a:gd name="adj1" fmla="val 23520"/>
            </a:avLst>
          </a:prstGeom>
          <a:solidFill>
            <a:srgbClr val="FFFFFF">
              <a:alpha val="24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8"/>
          <p:cNvSpPr/>
          <p:nvPr/>
        </p:nvSpPr>
        <p:spPr>
          <a:xfrm>
            <a:off x="7656287" y="319171"/>
            <a:ext cx="179400" cy="179400"/>
          </a:xfrm>
          <a:prstGeom prst="frame">
            <a:avLst>
              <a:gd name="adj1" fmla="val 28897"/>
            </a:avLst>
          </a:prstGeom>
          <a:solidFill>
            <a:srgbClr val="FFFFFF">
              <a:alpha val="24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8"/>
          <p:cNvSpPr txBox="1">
            <a:spLocks noGrp="1"/>
          </p:cNvSpPr>
          <p:nvPr>
            <p:ph type="title"/>
          </p:nvPr>
        </p:nvSpPr>
        <p:spPr>
          <a:xfrm>
            <a:off x="457200" y="-1"/>
            <a:ext cx="8229600" cy="1063500"/>
          </a:xfrm>
          <a:prstGeom prst="rect">
            <a:avLst/>
          </a:prstGeom>
        </p:spPr>
        <p:txBody>
          <a:bodyPr spcFirstLastPara="1" wrap="square" lIns="91425" tIns="91425" rIns="91425" bIns="91425" anchor="ctr" anchorCtr="0">
            <a:noAutofit/>
          </a:bodyPr>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a:endParaRPr/>
          </a:p>
        </p:txBody>
      </p:sp>
      <p:sp>
        <p:nvSpPr>
          <p:cNvPr id="158" name="Google Shape;158;p8"/>
          <p:cNvSpPr txBox="1">
            <a:spLocks noGrp="1"/>
          </p:cNvSpPr>
          <p:nvPr>
            <p:ph type="sldNum" idx="12"/>
          </p:nvPr>
        </p:nvSpPr>
        <p:spPr>
          <a:xfrm>
            <a:off x="4297650"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cSld name="Tiêu đề và Nội dung">
    <p:spTree>
      <p:nvGrpSpPr>
        <p:cNvPr id="1" name=""/>
        <p:cNvGrpSpPr/>
        <p:nvPr/>
      </p:nvGrpSpPr>
      <p:grpSpPr>
        <a:xfrm>
          <a:off x="0" y="0"/>
          <a:ext cx="0" cy="0"/>
          <a:chOff x="0" y="0"/>
          <a:chExt cx="0" cy="0"/>
        </a:xfrm>
      </p:grpSpPr>
      <p:sp>
        <p:nvSpPr>
          <p:cNvPr id="2" name="Tiêu đề 1"/>
          <p:cNvSpPr>
            <a:spLocks noGrp="1"/>
          </p:cNvSpPr>
          <p:nvPr>
            <p:ph type="title" hasCustomPrompt="1"/>
          </p:nvPr>
        </p:nvSpPr>
        <p:spPr/>
        <p:txBody>
          <a:bodyPr/>
          <a:lstStyle/>
          <a:p>
            <a:r>
              <a:rPr lang="vi-VN"/>
              <a:t>Bấm để sửa kiểu tiêu đề Bản cái</a:t>
            </a:r>
          </a:p>
        </p:txBody>
      </p:sp>
      <p:sp>
        <p:nvSpPr>
          <p:cNvPr id="3" name="Chỗ dành sẵn cho Nội dung 2"/>
          <p:cNvSpPr>
            <a:spLocks noGrp="1"/>
          </p:cNvSpPr>
          <p:nvPr>
            <p:ph idx="1" hasCustomPrompt="1"/>
          </p:nvPr>
        </p:nvSpPr>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p>
        </p:txBody>
      </p:sp>
      <p:sp>
        <p:nvSpPr>
          <p:cNvPr id="4" name="Chỗ dành sẵn cho Ngày tháng 3"/>
          <p:cNvSpPr>
            <a:spLocks noGrp="1"/>
          </p:cNvSpPr>
          <p:nvPr>
            <p:ph type="dt" sz="half" idx="10"/>
          </p:nvPr>
        </p:nvSpPr>
        <p:spPr/>
        <p:txBody>
          <a:bodyPr/>
          <a:lstStyle/>
          <a:p>
            <a:fld id="{5CAFCB40-DA06-406B-A038-D1ACAB143BD3}" type="datetimeFigureOut">
              <a:rPr lang="vi-VN" smtClean="0"/>
              <a:t>11/01/2022</a:t>
            </a:fld>
            <a:endParaRPr lang="vi-VN"/>
          </a:p>
        </p:txBody>
      </p:sp>
      <p:sp>
        <p:nvSpPr>
          <p:cNvPr id="5" name="Chỗ dành sẵn cho Chân trang 4"/>
          <p:cNvSpPr>
            <a:spLocks noGrp="1"/>
          </p:cNvSpPr>
          <p:nvPr>
            <p:ph type="ftr" sz="quarter" idx="11"/>
          </p:nvPr>
        </p:nvSpPr>
        <p:spPr/>
        <p:txBody>
          <a:bodyPr/>
          <a:lstStyle/>
          <a:p>
            <a:endParaRPr lang="vi-VN"/>
          </a:p>
        </p:txBody>
      </p:sp>
      <p:sp>
        <p:nvSpPr>
          <p:cNvPr id="6" name="Chỗ dành sẵn cho Số hiệu Bản chiếu 5"/>
          <p:cNvSpPr>
            <a:spLocks noGrp="1"/>
          </p:cNvSpPr>
          <p:nvPr>
            <p:ph type="sldNum" sz="quarter" idx="12"/>
          </p:nvPr>
        </p:nvSpPr>
        <p:spPr/>
        <p:txBody>
          <a:bodyPr/>
          <a:lstStyle/>
          <a:p>
            <a:fld id="{0F55362F-94E6-4D7A-A900-7048A2AEE23C}" type="slidenum">
              <a:rPr lang="vi-VN" smtClean="0"/>
              <a:t>‹#›</a:t>
            </a:fld>
            <a:endParaRPr lang="vi-VN"/>
          </a:p>
        </p:txBody>
      </p:sp>
    </p:spTree>
    <p:extLst>
      <p:ext uri="{BB962C8B-B14F-4D97-AF65-F5344CB8AC3E}">
        <p14:creationId xmlns:p14="http://schemas.microsoft.com/office/powerpoint/2010/main" val="38420582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accen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1"/>
            <a:ext cx="8229600" cy="1063500"/>
          </a:xfrm>
          <a:prstGeom prst="rect">
            <a:avLst/>
          </a:prstGeom>
          <a:noFill/>
          <a:ln>
            <a:noFill/>
          </a:ln>
        </p:spPr>
        <p:txBody>
          <a:bodyPr spcFirstLastPara="1" wrap="square" lIns="91425" tIns="91425" rIns="91425" bIns="91425" anchor="ctr" anchorCtr="0">
            <a:noAutofit/>
          </a:bodyPr>
          <a:lstStyle>
            <a:lvl1pPr lvl="0" algn="ctr">
              <a:spcBef>
                <a:spcPts val="0"/>
              </a:spcBef>
              <a:spcAft>
                <a:spcPts val="0"/>
              </a:spcAft>
              <a:buClr>
                <a:srgbClr val="FFFFFF"/>
              </a:buClr>
              <a:buSzPts val="2400"/>
              <a:buFont typeface="Varela Round"/>
              <a:buNone/>
              <a:defRPr sz="2400" b="1">
                <a:solidFill>
                  <a:srgbClr val="FFFFFF"/>
                </a:solidFill>
                <a:latin typeface="Varela Round"/>
                <a:ea typeface="Varela Round"/>
                <a:cs typeface="Varela Round"/>
                <a:sym typeface="Varela Round"/>
              </a:defRPr>
            </a:lvl1pPr>
            <a:lvl2pPr lvl="1" algn="ctr">
              <a:spcBef>
                <a:spcPts val="0"/>
              </a:spcBef>
              <a:spcAft>
                <a:spcPts val="0"/>
              </a:spcAft>
              <a:buClr>
                <a:srgbClr val="FFFFFF"/>
              </a:buClr>
              <a:buSzPts val="2400"/>
              <a:buFont typeface="Varela Round"/>
              <a:buNone/>
              <a:defRPr sz="2400" b="1">
                <a:solidFill>
                  <a:srgbClr val="FFFFFF"/>
                </a:solidFill>
                <a:latin typeface="Varela Round"/>
                <a:ea typeface="Varela Round"/>
                <a:cs typeface="Varela Round"/>
                <a:sym typeface="Varela Round"/>
              </a:defRPr>
            </a:lvl2pPr>
            <a:lvl3pPr lvl="2" algn="ctr">
              <a:spcBef>
                <a:spcPts val="0"/>
              </a:spcBef>
              <a:spcAft>
                <a:spcPts val="0"/>
              </a:spcAft>
              <a:buClr>
                <a:srgbClr val="FFFFFF"/>
              </a:buClr>
              <a:buSzPts val="2400"/>
              <a:buFont typeface="Varela Round"/>
              <a:buNone/>
              <a:defRPr sz="2400" b="1">
                <a:solidFill>
                  <a:srgbClr val="FFFFFF"/>
                </a:solidFill>
                <a:latin typeface="Varela Round"/>
                <a:ea typeface="Varela Round"/>
                <a:cs typeface="Varela Round"/>
                <a:sym typeface="Varela Round"/>
              </a:defRPr>
            </a:lvl3pPr>
            <a:lvl4pPr lvl="3" algn="ctr">
              <a:spcBef>
                <a:spcPts val="0"/>
              </a:spcBef>
              <a:spcAft>
                <a:spcPts val="0"/>
              </a:spcAft>
              <a:buClr>
                <a:srgbClr val="FFFFFF"/>
              </a:buClr>
              <a:buSzPts val="2400"/>
              <a:buFont typeface="Varela Round"/>
              <a:buNone/>
              <a:defRPr sz="2400" b="1">
                <a:solidFill>
                  <a:srgbClr val="FFFFFF"/>
                </a:solidFill>
                <a:latin typeface="Varela Round"/>
                <a:ea typeface="Varela Round"/>
                <a:cs typeface="Varela Round"/>
                <a:sym typeface="Varela Round"/>
              </a:defRPr>
            </a:lvl4pPr>
            <a:lvl5pPr lvl="4" algn="ctr">
              <a:spcBef>
                <a:spcPts val="0"/>
              </a:spcBef>
              <a:spcAft>
                <a:spcPts val="0"/>
              </a:spcAft>
              <a:buClr>
                <a:srgbClr val="FFFFFF"/>
              </a:buClr>
              <a:buSzPts val="2400"/>
              <a:buFont typeface="Varela Round"/>
              <a:buNone/>
              <a:defRPr sz="2400" b="1">
                <a:solidFill>
                  <a:srgbClr val="FFFFFF"/>
                </a:solidFill>
                <a:latin typeface="Varela Round"/>
                <a:ea typeface="Varela Round"/>
                <a:cs typeface="Varela Round"/>
                <a:sym typeface="Varela Round"/>
              </a:defRPr>
            </a:lvl5pPr>
            <a:lvl6pPr lvl="5" algn="ctr">
              <a:spcBef>
                <a:spcPts val="0"/>
              </a:spcBef>
              <a:spcAft>
                <a:spcPts val="0"/>
              </a:spcAft>
              <a:buClr>
                <a:srgbClr val="FFFFFF"/>
              </a:buClr>
              <a:buSzPts val="2400"/>
              <a:buFont typeface="Varela Round"/>
              <a:buNone/>
              <a:defRPr sz="2400" b="1">
                <a:solidFill>
                  <a:srgbClr val="FFFFFF"/>
                </a:solidFill>
                <a:latin typeface="Varela Round"/>
                <a:ea typeface="Varela Round"/>
                <a:cs typeface="Varela Round"/>
                <a:sym typeface="Varela Round"/>
              </a:defRPr>
            </a:lvl6pPr>
            <a:lvl7pPr lvl="6" algn="ctr">
              <a:spcBef>
                <a:spcPts val="0"/>
              </a:spcBef>
              <a:spcAft>
                <a:spcPts val="0"/>
              </a:spcAft>
              <a:buClr>
                <a:srgbClr val="FFFFFF"/>
              </a:buClr>
              <a:buSzPts val="2400"/>
              <a:buFont typeface="Varela Round"/>
              <a:buNone/>
              <a:defRPr sz="2400" b="1">
                <a:solidFill>
                  <a:srgbClr val="FFFFFF"/>
                </a:solidFill>
                <a:latin typeface="Varela Round"/>
                <a:ea typeface="Varela Round"/>
                <a:cs typeface="Varela Round"/>
                <a:sym typeface="Varela Round"/>
              </a:defRPr>
            </a:lvl7pPr>
            <a:lvl8pPr lvl="7" algn="ctr">
              <a:spcBef>
                <a:spcPts val="0"/>
              </a:spcBef>
              <a:spcAft>
                <a:spcPts val="0"/>
              </a:spcAft>
              <a:buClr>
                <a:srgbClr val="FFFFFF"/>
              </a:buClr>
              <a:buSzPts val="2400"/>
              <a:buFont typeface="Varela Round"/>
              <a:buNone/>
              <a:defRPr sz="2400" b="1">
                <a:solidFill>
                  <a:srgbClr val="FFFFFF"/>
                </a:solidFill>
                <a:latin typeface="Varela Round"/>
                <a:ea typeface="Varela Round"/>
                <a:cs typeface="Varela Round"/>
                <a:sym typeface="Varela Round"/>
              </a:defRPr>
            </a:lvl8pPr>
            <a:lvl9pPr lvl="8" algn="ctr">
              <a:spcBef>
                <a:spcPts val="0"/>
              </a:spcBef>
              <a:spcAft>
                <a:spcPts val="0"/>
              </a:spcAft>
              <a:buClr>
                <a:srgbClr val="FFFFFF"/>
              </a:buClr>
              <a:buSzPts val="2400"/>
              <a:buFont typeface="Varela Round"/>
              <a:buNone/>
              <a:defRPr sz="2400" b="1">
                <a:solidFill>
                  <a:srgbClr val="FFFFFF"/>
                </a:solidFill>
                <a:latin typeface="Varela Round"/>
                <a:ea typeface="Varela Round"/>
                <a:cs typeface="Varela Round"/>
                <a:sym typeface="Varela Round"/>
              </a:defRPr>
            </a:lvl9pPr>
          </a:lstStyle>
          <a:p>
            <a:endParaRPr/>
          </a:p>
        </p:txBody>
      </p:sp>
      <p:sp>
        <p:nvSpPr>
          <p:cNvPr id="7" name="Google Shape;7;p1"/>
          <p:cNvSpPr txBox="1">
            <a:spLocks noGrp="1"/>
          </p:cNvSpPr>
          <p:nvPr>
            <p:ph type="body" idx="1"/>
          </p:nvPr>
        </p:nvSpPr>
        <p:spPr>
          <a:xfrm>
            <a:off x="868550" y="1411400"/>
            <a:ext cx="7407000" cy="3514500"/>
          </a:xfrm>
          <a:prstGeom prst="rect">
            <a:avLst/>
          </a:prstGeom>
          <a:noFill/>
          <a:ln>
            <a:noFill/>
          </a:ln>
        </p:spPr>
        <p:txBody>
          <a:bodyPr spcFirstLastPara="1" wrap="square" lIns="91425" tIns="91425" rIns="91425" bIns="91425" anchor="t" anchorCtr="0">
            <a:noAutofit/>
          </a:bodyPr>
          <a:lstStyle>
            <a:lvl1pPr marL="457200" lvl="0" indent="-419100">
              <a:spcBef>
                <a:spcPts val="600"/>
              </a:spcBef>
              <a:spcAft>
                <a:spcPts val="0"/>
              </a:spcAft>
              <a:buClr>
                <a:schemeClr val="accent1"/>
              </a:buClr>
              <a:buSzPts val="3000"/>
              <a:buFont typeface="Varela Round"/>
              <a:buChar char="×"/>
              <a:defRPr sz="3000">
                <a:solidFill>
                  <a:srgbClr val="546973"/>
                </a:solidFill>
                <a:latin typeface="Varela Round"/>
                <a:ea typeface="Varela Round"/>
                <a:cs typeface="Varela Round"/>
                <a:sym typeface="Varela Round"/>
              </a:defRPr>
            </a:lvl1pPr>
            <a:lvl2pPr marL="914400" lvl="1" indent="-381000">
              <a:spcBef>
                <a:spcPts val="0"/>
              </a:spcBef>
              <a:spcAft>
                <a:spcPts val="0"/>
              </a:spcAft>
              <a:buClr>
                <a:schemeClr val="accent1"/>
              </a:buClr>
              <a:buSzPts val="2400"/>
              <a:buFont typeface="Varela Round"/>
              <a:buChar char="×"/>
              <a:defRPr sz="2400">
                <a:solidFill>
                  <a:srgbClr val="546973"/>
                </a:solidFill>
                <a:latin typeface="Varela Round"/>
                <a:ea typeface="Varela Round"/>
                <a:cs typeface="Varela Round"/>
                <a:sym typeface="Varela Round"/>
              </a:defRPr>
            </a:lvl2pPr>
            <a:lvl3pPr marL="1371600" lvl="2" indent="-381000">
              <a:spcBef>
                <a:spcPts val="0"/>
              </a:spcBef>
              <a:spcAft>
                <a:spcPts val="0"/>
              </a:spcAft>
              <a:buClr>
                <a:schemeClr val="accent1"/>
              </a:buClr>
              <a:buSzPts val="2400"/>
              <a:buFont typeface="Varela Round"/>
              <a:buChar char="×"/>
              <a:defRPr sz="2400">
                <a:solidFill>
                  <a:srgbClr val="546973"/>
                </a:solidFill>
                <a:latin typeface="Varela Round"/>
                <a:ea typeface="Varela Round"/>
                <a:cs typeface="Varela Round"/>
                <a:sym typeface="Varela Round"/>
              </a:defRPr>
            </a:lvl3pPr>
            <a:lvl4pPr marL="1828800" lvl="3" indent="-342900">
              <a:spcBef>
                <a:spcPts val="0"/>
              </a:spcBef>
              <a:spcAft>
                <a:spcPts val="0"/>
              </a:spcAft>
              <a:buClr>
                <a:schemeClr val="accent1"/>
              </a:buClr>
              <a:buSzPts val="1800"/>
              <a:buFont typeface="Varela Round"/>
              <a:buChar char="×"/>
              <a:defRPr sz="1800">
                <a:solidFill>
                  <a:srgbClr val="546973"/>
                </a:solidFill>
                <a:latin typeface="Varela Round"/>
                <a:ea typeface="Varela Round"/>
                <a:cs typeface="Varela Round"/>
                <a:sym typeface="Varela Round"/>
              </a:defRPr>
            </a:lvl4pPr>
            <a:lvl5pPr marL="2286000" lvl="4" indent="-342900">
              <a:spcBef>
                <a:spcPts val="0"/>
              </a:spcBef>
              <a:spcAft>
                <a:spcPts val="0"/>
              </a:spcAft>
              <a:buClr>
                <a:schemeClr val="accent1"/>
              </a:buClr>
              <a:buSzPts val="1800"/>
              <a:buFont typeface="Varela Round"/>
              <a:buChar char="×"/>
              <a:defRPr sz="1800">
                <a:solidFill>
                  <a:srgbClr val="546973"/>
                </a:solidFill>
                <a:latin typeface="Varela Round"/>
                <a:ea typeface="Varela Round"/>
                <a:cs typeface="Varela Round"/>
                <a:sym typeface="Varela Round"/>
              </a:defRPr>
            </a:lvl5pPr>
            <a:lvl6pPr marL="2743200" lvl="5" indent="-342900">
              <a:spcBef>
                <a:spcPts val="0"/>
              </a:spcBef>
              <a:spcAft>
                <a:spcPts val="0"/>
              </a:spcAft>
              <a:buClr>
                <a:schemeClr val="accent1"/>
              </a:buClr>
              <a:buSzPts val="1800"/>
              <a:buFont typeface="Varela Round"/>
              <a:buChar char="×"/>
              <a:defRPr sz="1800">
                <a:solidFill>
                  <a:srgbClr val="546973"/>
                </a:solidFill>
                <a:latin typeface="Varela Round"/>
                <a:ea typeface="Varela Round"/>
                <a:cs typeface="Varela Round"/>
                <a:sym typeface="Varela Round"/>
              </a:defRPr>
            </a:lvl6pPr>
            <a:lvl7pPr marL="3200400" lvl="6" indent="-342900">
              <a:spcBef>
                <a:spcPts val="0"/>
              </a:spcBef>
              <a:spcAft>
                <a:spcPts val="0"/>
              </a:spcAft>
              <a:buClr>
                <a:srgbClr val="546973"/>
              </a:buClr>
              <a:buSzPts val="1800"/>
              <a:buFont typeface="Varela Round"/>
              <a:buChar char="●"/>
              <a:defRPr sz="1800">
                <a:solidFill>
                  <a:srgbClr val="546973"/>
                </a:solidFill>
                <a:latin typeface="Varela Round"/>
                <a:ea typeface="Varela Round"/>
                <a:cs typeface="Varela Round"/>
                <a:sym typeface="Varela Round"/>
              </a:defRPr>
            </a:lvl7pPr>
            <a:lvl8pPr marL="3657600" lvl="7" indent="-342900">
              <a:spcBef>
                <a:spcPts val="0"/>
              </a:spcBef>
              <a:spcAft>
                <a:spcPts val="0"/>
              </a:spcAft>
              <a:buClr>
                <a:srgbClr val="546973"/>
              </a:buClr>
              <a:buSzPts val="1800"/>
              <a:buFont typeface="Varela Round"/>
              <a:buChar char="○"/>
              <a:defRPr sz="1800">
                <a:solidFill>
                  <a:srgbClr val="546973"/>
                </a:solidFill>
                <a:latin typeface="Varela Round"/>
                <a:ea typeface="Varela Round"/>
                <a:cs typeface="Varela Round"/>
                <a:sym typeface="Varela Round"/>
              </a:defRPr>
            </a:lvl8pPr>
            <a:lvl9pPr marL="4114800" lvl="8" indent="-342900">
              <a:spcBef>
                <a:spcPts val="0"/>
              </a:spcBef>
              <a:spcAft>
                <a:spcPts val="0"/>
              </a:spcAft>
              <a:buClr>
                <a:srgbClr val="546973"/>
              </a:buClr>
              <a:buSzPts val="1800"/>
              <a:buFont typeface="Varela Round"/>
              <a:buChar char="■"/>
              <a:defRPr sz="1800">
                <a:solidFill>
                  <a:srgbClr val="546973"/>
                </a:solidFill>
                <a:latin typeface="Varela Round"/>
                <a:ea typeface="Varela Round"/>
                <a:cs typeface="Varela Round"/>
                <a:sym typeface="Varela Round"/>
              </a:defRPr>
            </a:lvl9pPr>
          </a:lstStyle>
          <a:p>
            <a:endParaRPr/>
          </a:p>
        </p:txBody>
      </p:sp>
      <p:sp>
        <p:nvSpPr>
          <p:cNvPr id="8" name="Google Shape;8;p1"/>
          <p:cNvSpPr txBox="1">
            <a:spLocks noGrp="1"/>
          </p:cNvSpPr>
          <p:nvPr>
            <p:ph type="sldNum" idx="12"/>
          </p:nvPr>
        </p:nvSpPr>
        <p:spPr>
          <a:xfrm>
            <a:off x="4297650" y="4749851"/>
            <a:ext cx="548700" cy="393600"/>
          </a:xfrm>
          <a:prstGeom prst="rect">
            <a:avLst/>
          </a:prstGeom>
          <a:noFill/>
          <a:ln>
            <a:noFill/>
          </a:ln>
        </p:spPr>
        <p:txBody>
          <a:bodyPr spcFirstLastPara="1" wrap="square" lIns="91425" tIns="91425" rIns="91425" bIns="91425" anchor="t" anchorCtr="0">
            <a:noAutofit/>
          </a:bodyPr>
          <a:lstStyle>
            <a:lvl1pPr lvl="0" algn="ctr">
              <a:buNone/>
              <a:defRPr sz="1200">
                <a:solidFill>
                  <a:srgbClr val="7BD100"/>
                </a:solidFill>
                <a:latin typeface="Varela Round"/>
                <a:ea typeface="Varela Round"/>
                <a:cs typeface="Varela Round"/>
                <a:sym typeface="Varela Round"/>
              </a:defRPr>
            </a:lvl1pPr>
            <a:lvl2pPr lvl="1" algn="ctr">
              <a:buNone/>
              <a:defRPr sz="1200">
                <a:solidFill>
                  <a:srgbClr val="7BD100"/>
                </a:solidFill>
                <a:latin typeface="Varela Round"/>
                <a:ea typeface="Varela Round"/>
                <a:cs typeface="Varela Round"/>
                <a:sym typeface="Varela Round"/>
              </a:defRPr>
            </a:lvl2pPr>
            <a:lvl3pPr lvl="2" algn="ctr">
              <a:buNone/>
              <a:defRPr sz="1200">
                <a:solidFill>
                  <a:srgbClr val="7BD100"/>
                </a:solidFill>
                <a:latin typeface="Varela Round"/>
                <a:ea typeface="Varela Round"/>
                <a:cs typeface="Varela Round"/>
                <a:sym typeface="Varela Round"/>
              </a:defRPr>
            </a:lvl3pPr>
            <a:lvl4pPr lvl="3" algn="ctr">
              <a:buNone/>
              <a:defRPr sz="1200">
                <a:solidFill>
                  <a:srgbClr val="7BD100"/>
                </a:solidFill>
                <a:latin typeface="Varela Round"/>
                <a:ea typeface="Varela Round"/>
                <a:cs typeface="Varela Round"/>
                <a:sym typeface="Varela Round"/>
              </a:defRPr>
            </a:lvl4pPr>
            <a:lvl5pPr lvl="4" algn="ctr">
              <a:buNone/>
              <a:defRPr sz="1200">
                <a:solidFill>
                  <a:srgbClr val="7BD100"/>
                </a:solidFill>
                <a:latin typeface="Varela Round"/>
                <a:ea typeface="Varela Round"/>
                <a:cs typeface="Varela Round"/>
                <a:sym typeface="Varela Round"/>
              </a:defRPr>
            </a:lvl5pPr>
            <a:lvl6pPr lvl="5" algn="ctr">
              <a:buNone/>
              <a:defRPr sz="1200">
                <a:solidFill>
                  <a:srgbClr val="7BD100"/>
                </a:solidFill>
                <a:latin typeface="Varela Round"/>
                <a:ea typeface="Varela Round"/>
                <a:cs typeface="Varela Round"/>
                <a:sym typeface="Varela Round"/>
              </a:defRPr>
            </a:lvl6pPr>
            <a:lvl7pPr lvl="6" algn="ctr">
              <a:buNone/>
              <a:defRPr sz="1200">
                <a:solidFill>
                  <a:srgbClr val="7BD100"/>
                </a:solidFill>
                <a:latin typeface="Varela Round"/>
                <a:ea typeface="Varela Round"/>
                <a:cs typeface="Varela Round"/>
                <a:sym typeface="Varela Round"/>
              </a:defRPr>
            </a:lvl7pPr>
            <a:lvl8pPr lvl="7" algn="ctr">
              <a:buNone/>
              <a:defRPr sz="1200">
                <a:solidFill>
                  <a:srgbClr val="7BD100"/>
                </a:solidFill>
                <a:latin typeface="Varela Round"/>
                <a:ea typeface="Varela Round"/>
                <a:cs typeface="Varela Round"/>
                <a:sym typeface="Varela Round"/>
              </a:defRPr>
            </a:lvl8pPr>
            <a:lvl9pPr lvl="8" algn="ctr">
              <a:buNone/>
              <a:defRPr sz="1200">
                <a:solidFill>
                  <a:srgbClr val="7BD100"/>
                </a:solidFill>
                <a:latin typeface="Varela Round"/>
                <a:ea typeface="Varela Round"/>
                <a:cs typeface="Varela Round"/>
                <a:sym typeface="Varela Round"/>
              </a:defRPr>
            </a:lvl9pPr>
          </a:lstStyle>
          <a:p>
            <a:pPr marL="0" lvl="0" indent="0" algn="ct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4" r:id="rId6"/>
    <p:sldLayoutId id="2147483659" r:id="rId7"/>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hyperlink" Target="https://vi.wikipedia.org/wiki/Ti%E1%BA%BFng_Anh" TargetMode="Externa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image" Target="../media/image31.gif"/><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4" name="Title 1">
            <a:extLst>
              <a:ext uri="{FF2B5EF4-FFF2-40B4-BE49-F238E27FC236}">
                <a16:creationId xmlns:a16="http://schemas.microsoft.com/office/drawing/2014/main" id="{250BFE48-F0F2-4D90-BD28-764B6C37BC5B}"/>
              </a:ext>
            </a:extLst>
          </p:cNvPr>
          <p:cNvSpPr txBox="1">
            <a:spLocks/>
          </p:cNvSpPr>
          <p:nvPr/>
        </p:nvSpPr>
        <p:spPr>
          <a:xfrm>
            <a:off x="395902" y="-194627"/>
            <a:ext cx="8099947" cy="233185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FFFFF"/>
              </a:buClr>
              <a:buSzPts val="4800"/>
              <a:buFont typeface="Varela Round"/>
              <a:buNone/>
              <a:defRPr sz="4800" b="1" i="0" u="none" strike="noStrike" cap="none">
                <a:solidFill>
                  <a:srgbClr val="FFFFFF"/>
                </a:solidFill>
                <a:latin typeface="Varela Round"/>
                <a:ea typeface="Varela Round"/>
                <a:cs typeface="Varela Round"/>
                <a:sym typeface="Varela Round"/>
              </a:defRPr>
            </a:lvl1pPr>
            <a:lvl2pPr marR="0" lvl="1" algn="ctr" rtl="0">
              <a:lnSpc>
                <a:spcPct val="100000"/>
              </a:lnSpc>
              <a:spcBef>
                <a:spcPts val="0"/>
              </a:spcBef>
              <a:spcAft>
                <a:spcPts val="0"/>
              </a:spcAft>
              <a:buClr>
                <a:srgbClr val="FFFFFF"/>
              </a:buClr>
              <a:buSzPts val="4800"/>
              <a:buFont typeface="Varela Round"/>
              <a:buNone/>
              <a:defRPr sz="4800" b="1" i="0" u="none" strike="noStrike" cap="none">
                <a:solidFill>
                  <a:srgbClr val="FFFFFF"/>
                </a:solidFill>
                <a:latin typeface="Varela Round"/>
                <a:ea typeface="Varela Round"/>
                <a:cs typeface="Varela Round"/>
                <a:sym typeface="Varela Round"/>
              </a:defRPr>
            </a:lvl2pPr>
            <a:lvl3pPr marR="0" lvl="2" algn="ctr" rtl="0">
              <a:lnSpc>
                <a:spcPct val="100000"/>
              </a:lnSpc>
              <a:spcBef>
                <a:spcPts val="0"/>
              </a:spcBef>
              <a:spcAft>
                <a:spcPts val="0"/>
              </a:spcAft>
              <a:buClr>
                <a:srgbClr val="FFFFFF"/>
              </a:buClr>
              <a:buSzPts val="4800"/>
              <a:buFont typeface="Varela Round"/>
              <a:buNone/>
              <a:defRPr sz="4800" b="1" i="0" u="none" strike="noStrike" cap="none">
                <a:solidFill>
                  <a:srgbClr val="FFFFFF"/>
                </a:solidFill>
                <a:latin typeface="Varela Round"/>
                <a:ea typeface="Varela Round"/>
                <a:cs typeface="Varela Round"/>
                <a:sym typeface="Varela Round"/>
              </a:defRPr>
            </a:lvl3pPr>
            <a:lvl4pPr marR="0" lvl="3" algn="ctr" rtl="0">
              <a:lnSpc>
                <a:spcPct val="100000"/>
              </a:lnSpc>
              <a:spcBef>
                <a:spcPts val="0"/>
              </a:spcBef>
              <a:spcAft>
                <a:spcPts val="0"/>
              </a:spcAft>
              <a:buClr>
                <a:srgbClr val="FFFFFF"/>
              </a:buClr>
              <a:buSzPts val="4800"/>
              <a:buFont typeface="Varela Round"/>
              <a:buNone/>
              <a:defRPr sz="4800" b="1" i="0" u="none" strike="noStrike" cap="none">
                <a:solidFill>
                  <a:srgbClr val="FFFFFF"/>
                </a:solidFill>
                <a:latin typeface="Varela Round"/>
                <a:ea typeface="Varela Round"/>
                <a:cs typeface="Varela Round"/>
                <a:sym typeface="Varela Round"/>
              </a:defRPr>
            </a:lvl4pPr>
            <a:lvl5pPr marR="0" lvl="4" algn="ctr" rtl="0">
              <a:lnSpc>
                <a:spcPct val="100000"/>
              </a:lnSpc>
              <a:spcBef>
                <a:spcPts val="0"/>
              </a:spcBef>
              <a:spcAft>
                <a:spcPts val="0"/>
              </a:spcAft>
              <a:buClr>
                <a:srgbClr val="FFFFFF"/>
              </a:buClr>
              <a:buSzPts val="4800"/>
              <a:buFont typeface="Varela Round"/>
              <a:buNone/>
              <a:defRPr sz="4800" b="1" i="0" u="none" strike="noStrike" cap="none">
                <a:solidFill>
                  <a:srgbClr val="FFFFFF"/>
                </a:solidFill>
                <a:latin typeface="Varela Round"/>
                <a:ea typeface="Varela Round"/>
                <a:cs typeface="Varela Round"/>
                <a:sym typeface="Varela Round"/>
              </a:defRPr>
            </a:lvl5pPr>
            <a:lvl6pPr marR="0" lvl="5" algn="ctr" rtl="0">
              <a:lnSpc>
                <a:spcPct val="100000"/>
              </a:lnSpc>
              <a:spcBef>
                <a:spcPts val="0"/>
              </a:spcBef>
              <a:spcAft>
                <a:spcPts val="0"/>
              </a:spcAft>
              <a:buClr>
                <a:srgbClr val="FFFFFF"/>
              </a:buClr>
              <a:buSzPts val="4800"/>
              <a:buFont typeface="Varela Round"/>
              <a:buNone/>
              <a:defRPr sz="4800" b="1" i="0" u="none" strike="noStrike" cap="none">
                <a:solidFill>
                  <a:srgbClr val="FFFFFF"/>
                </a:solidFill>
                <a:latin typeface="Varela Round"/>
                <a:ea typeface="Varela Round"/>
                <a:cs typeface="Varela Round"/>
                <a:sym typeface="Varela Round"/>
              </a:defRPr>
            </a:lvl6pPr>
            <a:lvl7pPr marR="0" lvl="6" algn="ctr" rtl="0">
              <a:lnSpc>
                <a:spcPct val="100000"/>
              </a:lnSpc>
              <a:spcBef>
                <a:spcPts val="0"/>
              </a:spcBef>
              <a:spcAft>
                <a:spcPts val="0"/>
              </a:spcAft>
              <a:buClr>
                <a:srgbClr val="FFFFFF"/>
              </a:buClr>
              <a:buSzPts val="4800"/>
              <a:buFont typeface="Varela Round"/>
              <a:buNone/>
              <a:defRPr sz="4800" b="1" i="0" u="none" strike="noStrike" cap="none">
                <a:solidFill>
                  <a:srgbClr val="FFFFFF"/>
                </a:solidFill>
                <a:latin typeface="Varela Round"/>
                <a:ea typeface="Varela Round"/>
                <a:cs typeface="Varela Round"/>
                <a:sym typeface="Varela Round"/>
              </a:defRPr>
            </a:lvl7pPr>
            <a:lvl8pPr marR="0" lvl="7" algn="ctr" rtl="0">
              <a:lnSpc>
                <a:spcPct val="100000"/>
              </a:lnSpc>
              <a:spcBef>
                <a:spcPts val="0"/>
              </a:spcBef>
              <a:spcAft>
                <a:spcPts val="0"/>
              </a:spcAft>
              <a:buClr>
                <a:srgbClr val="FFFFFF"/>
              </a:buClr>
              <a:buSzPts val="4800"/>
              <a:buFont typeface="Varela Round"/>
              <a:buNone/>
              <a:defRPr sz="4800" b="1" i="0" u="none" strike="noStrike" cap="none">
                <a:solidFill>
                  <a:srgbClr val="FFFFFF"/>
                </a:solidFill>
                <a:latin typeface="Varela Round"/>
                <a:ea typeface="Varela Round"/>
                <a:cs typeface="Varela Round"/>
                <a:sym typeface="Varela Round"/>
              </a:defRPr>
            </a:lvl8pPr>
            <a:lvl9pPr marR="0" lvl="8" algn="ctr" rtl="0">
              <a:lnSpc>
                <a:spcPct val="100000"/>
              </a:lnSpc>
              <a:spcBef>
                <a:spcPts val="0"/>
              </a:spcBef>
              <a:spcAft>
                <a:spcPts val="0"/>
              </a:spcAft>
              <a:buClr>
                <a:srgbClr val="FFFFFF"/>
              </a:buClr>
              <a:buSzPts val="4800"/>
              <a:buFont typeface="Varela Round"/>
              <a:buNone/>
              <a:defRPr sz="4800" b="1" i="0" u="none" strike="noStrike" cap="none">
                <a:solidFill>
                  <a:srgbClr val="FFFFFF"/>
                </a:solidFill>
                <a:latin typeface="Varela Round"/>
                <a:ea typeface="Varela Round"/>
                <a:cs typeface="Varela Round"/>
                <a:sym typeface="Varela Round"/>
              </a:defRPr>
            </a:lvl9pPr>
          </a:lstStyle>
          <a:p>
            <a:endParaRPr lang="en-US" sz="2400">
              <a:solidFill>
                <a:schemeClr val="tx1"/>
              </a:solidFill>
              <a:latin typeface="Times New Roman" panose="02020603050405020304" pitchFamily="18" charset="0"/>
              <a:cs typeface="Times New Roman" panose="02020603050405020304" pitchFamily="18" charset="0"/>
            </a:endParaRPr>
          </a:p>
        </p:txBody>
      </p:sp>
      <p:sp>
        <p:nvSpPr>
          <p:cNvPr id="5" name="Title 4">
            <a:extLst>
              <a:ext uri="{FF2B5EF4-FFF2-40B4-BE49-F238E27FC236}">
                <a16:creationId xmlns:a16="http://schemas.microsoft.com/office/drawing/2014/main" id="{B3C08342-3F41-4644-A0FC-85BAF1986FA1}"/>
              </a:ext>
            </a:extLst>
          </p:cNvPr>
          <p:cNvSpPr>
            <a:spLocks noGrp="1"/>
          </p:cNvSpPr>
          <p:nvPr>
            <p:ph type="ctrTitle"/>
          </p:nvPr>
        </p:nvSpPr>
        <p:spPr>
          <a:xfrm>
            <a:off x="1358651" y="1311048"/>
            <a:ext cx="6703255" cy="2201594"/>
          </a:xfrm>
        </p:spPr>
        <p:txBody>
          <a:bodyPr/>
          <a:lstStyle/>
          <a:p>
            <a:r>
              <a:rPr lang="en-US" sz="2800" err="1">
                <a:latin typeface="Times New Roman" panose="02020603050405020304" pitchFamily="18" charset="0"/>
                <a:cs typeface="Times New Roman" panose="02020603050405020304" pitchFamily="18" charset="0"/>
              </a:rPr>
              <a:t>Xây</a:t>
            </a:r>
            <a:r>
              <a:rPr lang="en-US" sz="2800">
                <a:latin typeface="Times New Roman" panose="02020603050405020304" pitchFamily="18" charset="0"/>
                <a:cs typeface="Times New Roman" panose="02020603050405020304" pitchFamily="18" charset="0"/>
              </a:rPr>
              <a:t> </a:t>
            </a:r>
            <a:r>
              <a:rPr lang="en-US" sz="2800" err="1">
                <a:latin typeface="Times New Roman" panose="02020603050405020304" pitchFamily="18" charset="0"/>
                <a:cs typeface="Times New Roman" panose="02020603050405020304" pitchFamily="18" charset="0"/>
              </a:rPr>
              <a:t>dựng</a:t>
            </a:r>
            <a:r>
              <a:rPr lang="en-US" sz="2800">
                <a:latin typeface="Times New Roman" panose="02020603050405020304" pitchFamily="18" charset="0"/>
                <a:cs typeface="Times New Roman" panose="02020603050405020304" pitchFamily="18" charset="0"/>
              </a:rPr>
              <a:t> </a:t>
            </a:r>
            <a:r>
              <a:rPr lang="en-US" sz="2800" err="1">
                <a:latin typeface="Times New Roman" panose="02020603050405020304" pitchFamily="18" charset="0"/>
                <a:cs typeface="Times New Roman" panose="02020603050405020304" pitchFamily="18" charset="0"/>
              </a:rPr>
              <a:t>ứng</a:t>
            </a:r>
            <a:r>
              <a:rPr lang="en-US" sz="2800">
                <a:latin typeface="Times New Roman" panose="02020603050405020304" pitchFamily="18" charset="0"/>
                <a:cs typeface="Times New Roman" panose="02020603050405020304" pitchFamily="18" charset="0"/>
              </a:rPr>
              <a:t> </a:t>
            </a:r>
            <a:r>
              <a:rPr lang="en-US" sz="2800" err="1">
                <a:latin typeface="Times New Roman" panose="02020603050405020304" pitchFamily="18" charset="0"/>
                <a:cs typeface="Times New Roman" panose="02020603050405020304" pitchFamily="18" charset="0"/>
              </a:rPr>
              <a:t>dụng</a:t>
            </a:r>
            <a:r>
              <a:rPr lang="en-US" sz="2800">
                <a:latin typeface="Times New Roman" panose="02020603050405020304" pitchFamily="18" charset="0"/>
                <a:cs typeface="Times New Roman" panose="02020603050405020304" pitchFamily="18" charset="0"/>
              </a:rPr>
              <a:t> </a:t>
            </a:r>
            <a:r>
              <a:rPr lang="en-US" sz="2800" err="1">
                <a:latin typeface="Times New Roman" panose="02020603050405020304" pitchFamily="18" charset="0"/>
                <a:cs typeface="Times New Roman" panose="02020603050405020304" pitchFamily="18" charset="0"/>
              </a:rPr>
              <a:t>hỗ</a:t>
            </a:r>
            <a:r>
              <a:rPr lang="en-US" sz="2800">
                <a:latin typeface="Times New Roman" panose="02020603050405020304" pitchFamily="18" charset="0"/>
                <a:cs typeface="Times New Roman" panose="02020603050405020304" pitchFamily="18" charset="0"/>
              </a:rPr>
              <a:t> </a:t>
            </a:r>
            <a:r>
              <a:rPr lang="en-US" sz="2800" err="1">
                <a:latin typeface="Times New Roman" panose="02020603050405020304" pitchFamily="18" charset="0"/>
                <a:cs typeface="Times New Roman" panose="02020603050405020304" pitchFamily="18" charset="0"/>
              </a:rPr>
              <a:t>trợ</a:t>
            </a:r>
            <a:r>
              <a:rPr lang="en-US" sz="2800">
                <a:latin typeface="Times New Roman" panose="02020603050405020304" pitchFamily="18" charset="0"/>
                <a:cs typeface="Times New Roman" panose="02020603050405020304" pitchFamily="18" charset="0"/>
              </a:rPr>
              <a:t> </a:t>
            </a:r>
            <a:r>
              <a:rPr lang="en-US" sz="2800" err="1">
                <a:latin typeface="Times New Roman" panose="02020603050405020304" pitchFamily="18" charset="0"/>
                <a:cs typeface="Times New Roman" panose="02020603050405020304" pitchFamily="18" charset="0"/>
              </a:rPr>
              <a:t>phân</a:t>
            </a:r>
            <a:r>
              <a:rPr lang="en-US" sz="2800">
                <a:latin typeface="Times New Roman" panose="02020603050405020304" pitchFamily="18" charset="0"/>
                <a:cs typeface="Times New Roman" panose="02020603050405020304" pitchFamily="18" charset="0"/>
              </a:rPr>
              <a:t> </a:t>
            </a:r>
            <a:r>
              <a:rPr lang="en-US" sz="2800" err="1">
                <a:latin typeface="Times New Roman" panose="02020603050405020304" pitchFamily="18" charset="0"/>
                <a:cs typeface="Times New Roman" panose="02020603050405020304" pitchFamily="18" charset="0"/>
              </a:rPr>
              <a:t>tích</a:t>
            </a:r>
            <a:r>
              <a:rPr lang="en-US" sz="2800">
                <a:latin typeface="Times New Roman" panose="02020603050405020304" pitchFamily="18" charset="0"/>
                <a:cs typeface="Times New Roman" panose="02020603050405020304" pitchFamily="18" charset="0"/>
              </a:rPr>
              <a:t> </a:t>
            </a:r>
            <a:r>
              <a:rPr lang="en-US" sz="2800" err="1">
                <a:latin typeface="Times New Roman" panose="02020603050405020304" pitchFamily="18" charset="0"/>
                <a:cs typeface="Times New Roman" panose="02020603050405020304" pitchFamily="18" charset="0"/>
              </a:rPr>
              <a:t>và</a:t>
            </a:r>
            <a:r>
              <a:rPr lang="en-US" sz="2800">
                <a:latin typeface="Times New Roman" panose="02020603050405020304" pitchFamily="18" charset="0"/>
                <a:cs typeface="Times New Roman" panose="02020603050405020304" pitchFamily="18" charset="0"/>
              </a:rPr>
              <a:t> </a:t>
            </a:r>
            <a:r>
              <a:rPr lang="en-US" sz="2800" err="1">
                <a:latin typeface="Times New Roman" panose="02020603050405020304" pitchFamily="18" charset="0"/>
                <a:cs typeface="Times New Roman" panose="02020603050405020304" pitchFamily="18" charset="0"/>
              </a:rPr>
              <a:t>khai</a:t>
            </a:r>
            <a:r>
              <a:rPr lang="en-US" sz="2800">
                <a:latin typeface="Times New Roman" panose="02020603050405020304" pitchFamily="18" charset="0"/>
                <a:cs typeface="Times New Roman" panose="02020603050405020304" pitchFamily="18" charset="0"/>
              </a:rPr>
              <a:t> </a:t>
            </a:r>
            <a:r>
              <a:rPr lang="en-US" sz="2800" err="1">
                <a:latin typeface="Times New Roman" panose="02020603050405020304" pitchFamily="18" charset="0"/>
                <a:cs typeface="Times New Roman" panose="02020603050405020304" pitchFamily="18" charset="0"/>
              </a:rPr>
              <a:t>thác</a:t>
            </a:r>
            <a:r>
              <a:rPr lang="en-US" sz="2800">
                <a:latin typeface="Times New Roman" panose="02020603050405020304" pitchFamily="18" charset="0"/>
                <a:cs typeface="Times New Roman" panose="02020603050405020304" pitchFamily="18" charset="0"/>
              </a:rPr>
              <a:t> </a:t>
            </a:r>
            <a:r>
              <a:rPr lang="en-US" sz="2800" err="1">
                <a:latin typeface="Times New Roman" panose="02020603050405020304" pitchFamily="18" charset="0"/>
                <a:cs typeface="Times New Roman" panose="02020603050405020304" pitchFamily="18" charset="0"/>
              </a:rPr>
              <a:t>dữ</a:t>
            </a:r>
            <a:r>
              <a:rPr lang="en-US" sz="2800">
                <a:latin typeface="Times New Roman" panose="02020603050405020304" pitchFamily="18" charset="0"/>
                <a:cs typeface="Times New Roman" panose="02020603050405020304" pitchFamily="18" charset="0"/>
              </a:rPr>
              <a:t> </a:t>
            </a:r>
            <a:r>
              <a:rPr lang="en-US" sz="2800" err="1">
                <a:latin typeface="Times New Roman" panose="02020603050405020304" pitchFamily="18" charset="0"/>
                <a:cs typeface="Times New Roman" panose="02020603050405020304" pitchFamily="18" charset="0"/>
              </a:rPr>
              <a:t>liệu</a:t>
            </a:r>
            <a:r>
              <a:rPr lang="en-US" sz="2800">
                <a:latin typeface="Times New Roman" panose="02020603050405020304" pitchFamily="18" charset="0"/>
                <a:cs typeface="Times New Roman" panose="02020603050405020304" pitchFamily="18" charset="0"/>
              </a:rPr>
              <a:t> </a:t>
            </a:r>
            <a:r>
              <a:rPr lang="en-US" sz="2800" err="1">
                <a:latin typeface="Times New Roman" panose="02020603050405020304" pitchFamily="18" charset="0"/>
                <a:cs typeface="Times New Roman" panose="02020603050405020304" pitchFamily="18" charset="0"/>
              </a:rPr>
              <a:t>kinh</a:t>
            </a:r>
            <a:r>
              <a:rPr lang="en-US" sz="2800">
                <a:latin typeface="Times New Roman" panose="02020603050405020304" pitchFamily="18" charset="0"/>
                <a:cs typeface="Times New Roman" panose="02020603050405020304" pitchFamily="18" charset="0"/>
              </a:rPr>
              <a:t> </a:t>
            </a:r>
            <a:r>
              <a:rPr lang="en-US" sz="2800" err="1">
                <a:latin typeface="Times New Roman" panose="02020603050405020304" pitchFamily="18" charset="0"/>
                <a:cs typeface="Times New Roman" panose="02020603050405020304" pitchFamily="18" charset="0"/>
              </a:rPr>
              <a:t>doanh</a:t>
            </a:r>
            <a:r>
              <a:rPr lang="en-US" sz="2800">
                <a:latin typeface="Times New Roman" panose="02020603050405020304" pitchFamily="18" charset="0"/>
                <a:cs typeface="Times New Roman" panose="02020603050405020304" pitchFamily="18" charset="0"/>
              </a:rPr>
              <a:t> </a:t>
            </a:r>
            <a:r>
              <a:rPr lang="en-US" sz="2800" err="1">
                <a:latin typeface="Times New Roman" panose="02020603050405020304" pitchFamily="18" charset="0"/>
                <a:cs typeface="Times New Roman" panose="02020603050405020304" pitchFamily="18" charset="0"/>
              </a:rPr>
              <a:t>của</a:t>
            </a:r>
            <a:r>
              <a:rPr lang="en-US" sz="2800">
                <a:latin typeface="Times New Roman" panose="02020603050405020304" pitchFamily="18" charset="0"/>
                <a:cs typeface="Times New Roman" panose="02020603050405020304" pitchFamily="18" charset="0"/>
              </a:rPr>
              <a:t> </a:t>
            </a:r>
            <a:r>
              <a:rPr lang="en-US" sz="2800" err="1">
                <a:latin typeface="Times New Roman" panose="02020603050405020304" pitchFamily="18" charset="0"/>
                <a:cs typeface="Times New Roman" panose="02020603050405020304" pitchFamily="18" charset="0"/>
              </a:rPr>
              <a:t>công</a:t>
            </a:r>
            <a:r>
              <a:rPr lang="en-US" sz="2800">
                <a:latin typeface="Times New Roman" panose="02020603050405020304" pitchFamily="18" charset="0"/>
                <a:cs typeface="Times New Roman" panose="02020603050405020304" pitchFamily="18" charset="0"/>
              </a:rPr>
              <a:t> ty </a:t>
            </a:r>
            <a:r>
              <a:rPr lang="en-US" sz="2800" err="1">
                <a:latin typeface="Times New Roman" panose="02020603050405020304" pitchFamily="18" charset="0"/>
                <a:cs typeface="Times New Roman" panose="02020603050405020304" pitchFamily="18" charset="0"/>
              </a:rPr>
              <a:t>kẹo</a:t>
            </a:r>
            <a:r>
              <a:rPr lang="en-US" sz="2800">
                <a:latin typeface="Times New Roman" panose="02020603050405020304" pitchFamily="18" charset="0"/>
                <a:cs typeface="Times New Roman" panose="02020603050405020304" pitchFamily="18" charset="0"/>
              </a:rPr>
              <a:t> </a:t>
            </a:r>
            <a:r>
              <a:rPr lang="en-US" sz="2800" err="1">
                <a:latin typeface="Times New Roman" panose="02020603050405020304" pitchFamily="18" charset="0"/>
                <a:cs typeface="Times New Roman" panose="02020603050405020304" pitchFamily="18" charset="0"/>
              </a:rPr>
              <a:t>dừa</a:t>
            </a:r>
            <a:r>
              <a:rPr lang="en-US" sz="2800">
                <a:latin typeface="Times New Roman" panose="02020603050405020304" pitchFamily="18" charset="0"/>
                <a:cs typeface="Times New Roman" panose="02020603050405020304" pitchFamily="18" charset="0"/>
              </a:rPr>
              <a:t> </a:t>
            </a:r>
            <a:r>
              <a:rPr lang="en-US" sz="2800" err="1">
                <a:latin typeface="Times New Roman" panose="02020603050405020304" pitchFamily="18" charset="0"/>
                <a:cs typeface="Times New Roman" panose="02020603050405020304" pitchFamily="18" charset="0"/>
              </a:rPr>
              <a:t>Bến</a:t>
            </a:r>
            <a:r>
              <a:rPr lang="en-US" sz="2800">
                <a:latin typeface="Times New Roman" panose="02020603050405020304" pitchFamily="18" charset="0"/>
                <a:cs typeface="Times New Roman" panose="02020603050405020304" pitchFamily="18" charset="0"/>
              </a:rPr>
              <a:t> Tre</a:t>
            </a:r>
          </a:p>
        </p:txBody>
      </p:sp>
      <p:sp>
        <p:nvSpPr>
          <p:cNvPr id="6" name="Rectangle 5">
            <a:extLst>
              <a:ext uri="{FF2B5EF4-FFF2-40B4-BE49-F238E27FC236}">
                <a16:creationId xmlns:a16="http://schemas.microsoft.com/office/drawing/2014/main" id="{97AED785-141B-41FC-BD2E-FA2BBBCCC4BB}"/>
              </a:ext>
            </a:extLst>
          </p:cNvPr>
          <p:cNvSpPr/>
          <p:nvPr/>
        </p:nvSpPr>
        <p:spPr>
          <a:xfrm>
            <a:off x="254830" y="480051"/>
            <a:ext cx="8784777" cy="830997"/>
          </a:xfrm>
          <a:prstGeom prst="rect">
            <a:avLst/>
          </a:prstGeom>
          <a:noFill/>
        </p:spPr>
        <p:txBody>
          <a:bodyPr wrap="none" lIns="91440" tIns="45720" rIns="91440" bIns="45720">
            <a:spAutoFit/>
          </a:bodyPr>
          <a:lstStyle/>
          <a:p>
            <a:pPr algn="ctr"/>
            <a:r>
              <a:rPr lang="en-US" sz="4800" b="1" err="1">
                <a:ln w="22225">
                  <a:solidFill>
                    <a:schemeClr val="accent2"/>
                  </a:solidFill>
                  <a:prstDash val="solid"/>
                </a:ln>
                <a:solidFill>
                  <a:schemeClr val="accent3">
                    <a:lumMod val="20000"/>
                    <a:lumOff val="80000"/>
                  </a:schemeClr>
                </a:solidFill>
              </a:rPr>
              <a:t>Báo</a:t>
            </a:r>
            <a:r>
              <a:rPr lang="en-US" sz="4800" b="1">
                <a:ln w="22225">
                  <a:solidFill>
                    <a:schemeClr val="accent2"/>
                  </a:solidFill>
                  <a:prstDash val="solid"/>
                </a:ln>
                <a:solidFill>
                  <a:schemeClr val="accent3">
                    <a:lumMod val="20000"/>
                    <a:lumOff val="80000"/>
                  </a:schemeClr>
                </a:solidFill>
              </a:rPr>
              <a:t> </a:t>
            </a:r>
            <a:r>
              <a:rPr lang="en-US" sz="4800" b="1" err="1">
                <a:ln w="22225">
                  <a:solidFill>
                    <a:schemeClr val="accent2"/>
                  </a:solidFill>
                  <a:prstDash val="solid"/>
                </a:ln>
                <a:solidFill>
                  <a:schemeClr val="accent3">
                    <a:lumMod val="20000"/>
                    <a:lumOff val="80000"/>
                  </a:schemeClr>
                </a:solidFill>
              </a:rPr>
              <a:t>cáo</a:t>
            </a:r>
            <a:r>
              <a:rPr lang="en-US" sz="4800" b="1">
                <a:ln w="22225">
                  <a:solidFill>
                    <a:schemeClr val="accent2"/>
                  </a:solidFill>
                  <a:prstDash val="solid"/>
                </a:ln>
                <a:solidFill>
                  <a:schemeClr val="accent3">
                    <a:lumMod val="20000"/>
                    <a:lumOff val="80000"/>
                  </a:schemeClr>
                </a:solidFill>
              </a:rPr>
              <a:t> </a:t>
            </a:r>
            <a:r>
              <a:rPr lang="en-US" sz="4800" b="1" err="1">
                <a:ln w="22225">
                  <a:solidFill>
                    <a:schemeClr val="accent2"/>
                  </a:solidFill>
                  <a:prstDash val="solid"/>
                </a:ln>
                <a:solidFill>
                  <a:schemeClr val="accent3">
                    <a:lumMod val="20000"/>
                    <a:lumOff val="80000"/>
                  </a:schemeClr>
                </a:solidFill>
              </a:rPr>
              <a:t>khóa</a:t>
            </a:r>
            <a:r>
              <a:rPr lang="en-US" sz="4800" b="1">
                <a:ln w="22225">
                  <a:solidFill>
                    <a:schemeClr val="accent2"/>
                  </a:solidFill>
                  <a:prstDash val="solid"/>
                </a:ln>
                <a:solidFill>
                  <a:schemeClr val="accent3">
                    <a:lumMod val="20000"/>
                    <a:lumOff val="80000"/>
                  </a:schemeClr>
                </a:solidFill>
              </a:rPr>
              <a:t> </a:t>
            </a:r>
            <a:r>
              <a:rPr lang="en-US" sz="4800" b="1" err="1">
                <a:ln w="22225">
                  <a:solidFill>
                    <a:schemeClr val="accent2"/>
                  </a:solidFill>
                  <a:prstDash val="solid"/>
                </a:ln>
                <a:solidFill>
                  <a:schemeClr val="accent3">
                    <a:lumMod val="20000"/>
                    <a:lumOff val="80000"/>
                  </a:schemeClr>
                </a:solidFill>
              </a:rPr>
              <a:t>luận</a:t>
            </a:r>
            <a:r>
              <a:rPr lang="en-US" sz="4800" b="1">
                <a:ln w="22225">
                  <a:solidFill>
                    <a:schemeClr val="accent2"/>
                  </a:solidFill>
                  <a:prstDash val="solid"/>
                </a:ln>
                <a:solidFill>
                  <a:schemeClr val="accent3">
                    <a:lumMod val="20000"/>
                    <a:lumOff val="80000"/>
                  </a:schemeClr>
                </a:solidFill>
              </a:rPr>
              <a:t> </a:t>
            </a:r>
            <a:r>
              <a:rPr lang="en-US" sz="4800" b="1" err="1">
                <a:ln w="22225">
                  <a:solidFill>
                    <a:schemeClr val="accent2"/>
                  </a:solidFill>
                  <a:prstDash val="solid"/>
                </a:ln>
                <a:solidFill>
                  <a:schemeClr val="accent3">
                    <a:lumMod val="20000"/>
                    <a:lumOff val="80000"/>
                  </a:schemeClr>
                </a:solidFill>
              </a:rPr>
              <a:t>tốt</a:t>
            </a:r>
            <a:r>
              <a:rPr lang="en-US" sz="4800" b="1">
                <a:ln w="22225">
                  <a:solidFill>
                    <a:schemeClr val="accent2"/>
                  </a:solidFill>
                  <a:prstDash val="solid"/>
                </a:ln>
                <a:solidFill>
                  <a:schemeClr val="accent3">
                    <a:lumMod val="20000"/>
                    <a:lumOff val="80000"/>
                  </a:schemeClr>
                </a:solidFill>
              </a:rPr>
              <a:t> </a:t>
            </a:r>
            <a:r>
              <a:rPr lang="en-US" sz="4800" b="1" err="1">
                <a:ln w="22225">
                  <a:solidFill>
                    <a:schemeClr val="accent2"/>
                  </a:solidFill>
                  <a:prstDash val="solid"/>
                </a:ln>
                <a:solidFill>
                  <a:schemeClr val="accent3">
                    <a:lumMod val="20000"/>
                    <a:lumOff val="80000"/>
                  </a:schemeClr>
                </a:solidFill>
              </a:rPr>
              <a:t>nghiệp</a:t>
            </a:r>
            <a:endParaRPr lang="en-US" sz="4800" b="1">
              <a:ln w="22225">
                <a:solidFill>
                  <a:schemeClr val="accent2"/>
                </a:solidFill>
                <a:prstDash val="solid"/>
              </a:ln>
              <a:solidFill>
                <a:schemeClr val="accent3">
                  <a:lumMod val="20000"/>
                  <a:lumOff val="80000"/>
                </a:schemeClr>
              </a:solidFill>
            </a:endParaRPr>
          </a:p>
        </p:txBody>
      </p:sp>
      <p:sp>
        <p:nvSpPr>
          <p:cNvPr id="7" name="TextBox 6">
            <a:extLst>
              <a:ext uri="{FF2B5EF4-FFF2-40B4-BE49-F238E27FC236}">
                <a16:creationId xmlns:a16="http://schemas.microsoft.com/office/drawing/2014/main" id="{61F602DD-7662-47DF-AB4F-8C4153B69244}"/>
              </a:ext>
            </a:extLst>
          </p:cNvPr>
          <p:cNvSpPr txBox="1"/>
          <p:nvPr/>
        </p:nvSpPr>
        <p:spPr>
          <a:xfrm>
            <a:off x="70339" y="4534541"/>
            <a:ext cx="4012637" cy="400110"/>
          </a:xfrm>
          <a:prstGeom prst="rect">
            <a:avLst/>
          </a:prstGeom>
          <a:noFill/>
        </p:spPr>
        <p:txBody>
          <a:bodyPr wrap="none" rtlCol="0">
            <a:spAutoFit/>
          </a:bodyPr>
          <a:lstStyle/>
          <a:p>
            <a:r>
              <a:rPr lang="en-US" sz="2000" err="1">
                <a:solidFill>
                  <a:schemeClr val="bg1"/>
                </a:solidFill>
                <a:latin typeface="Times New Roman" panose="02020603050405020304" pitchFamily="18" charset="0"/>
                <a:cs typeface="Times New Roman" panose="02020603050405020304" pitchFamily="18" charset="0"/>
              </a:rPr>
              <a:t>Giáo</a:t>
            </a:r>
            <a:r>
              <a:rPr lang="en-US" sz="2000">
                <a:solidFill>
                  <a:schemeClr val="bg1"/>
                </a:solidFill>
                <a:latin typeface="Times New Roman" panose="02020603050405020304" pitchFamily="18" charset="0"/>
                <a:cs typeface="Times New Roman" panose="02020603050405020304" pitchFamily="18" charset="0"/>
              </a:rPr>
              <a:t> </a:t>
            </a:r>
            <a:r>
              <a:rPr lang="en-US" sz="2000" err="1">
                <a:solidFill>
                  <a:schemeClr val="bg1"/>
                </a:solidFill>
                <a:latin typeface="Times New Roman" panose="02020603050405020304" pitchFamily="18" charset="0"/>
                <a:cs typeface="Times New Roman" panose="02020603050405020304" pitchFamily="18" charset="0"/>
              </a:rPr>
              <a:t>viên</a:t>
            </a:r>
            <a:r>
              <a:rPr lang="en-US" sz="2000">
                <a:solidFill>
                  <a:schemeClr val="bg1"/>
                </a:solidFill>
                <a:latin typeface="Times New Roman" panose="02020603050405020304" pitchFamily="18" charset="0"/>
                <a:cs typeface="Times New Roman" panose="02020603050405020304" pitchFamily="18" charset="0"/>
              </a:rPr>
              <a:t> </a:t>
            </a:r>
            <a:r>
              <a:rPr lang="en-US" sz="2000" err="1">
                <a:solidFill>
                  <a:schemeClr val="bg1"/>
                </a:solidFill>
                <a:latin typeface="Times New Roman" panose="02020603050405020304" pitchFamily="18" charset="0"/>
                <a:cs typeface="Times New Roman" panose="02020603050405020304" pitchFamily="18" charset="0"/>
              </a:rPr>
              <a:t>hướng</a:t>
            </a:r>
            <a:r>
              <a:rPr lang="en-US" sz="2000">
                <a:solidFill>
                  <a:schemeClr val="bg1"/>
                </a:solidFill>
                <a:latin typeface="Times New Roman" panose="02020603050405020304" pitchFamily="18" charset="0"/>
                <a:cs typeface="Times New Roman" panose="02020603050405020304" pitchFamily="18" charset="0"/>
              </a:rPr>
              <a:t> </a:t>
            </a:r>
            <a:r>
              <a:rPr lang="en-US" sz="2000" err="1">
                <a:solidFill>
                  <a:schemeClr val="bg1"/>
                </a:solidFill>
                <a:latin typeface="Times New Roman" panose="02020603050405020304" pitchFamily="18" charset="0"/>
                <a:cs typeface="Times New Roman" panose="02020603050405020304" pitchFamily="18" charset="0"/>
              </a:rPr>
              <a:t>dẫn</a:t>
            </a:r>
            <a:r>
              <a:rPr lang="en-US" sz="2000">
                <a:solidFill>
                  <a:schemeClr val="bg1"/>
                </a:solidFill>
                <a:latin typeface="Times New Roman" panose="02020603050405020304" pitchFamily="18" charset="0"/>
                <a:cs typeface="Times New Roman" panose="02020603050405020304" pitchFamily="18" charset="0"/>
              </a:rPr>
              <a:t> : </a:t>
            </a:r>
            <a:r>
              <a:rPr lang="en-US" sz="2000" err="1">
                <a:solidFill>
                  <a:schemeClr val="bg1"/>
                </a:solidFill>
                <a:latin typeface="Times New Roman" panose="02020603050405020304" pitchFamily="18" charset="0"/>
                <a:cs typeface="Times New Roman" panose="02020603050405020304" pitchFamily="18" charset="0"/>
              </a:rPr>
              <a:t>Đinh</a:t>
            </a:r>
            <a:r>
              <a:rPr lang="en-US" sz="2000">
                <a:solidFill>
                  <a:schemeClr val="bg1"/>
                </a:solidFill>
                <a:latin typeface="Times New Roman" panose="02020603050405020304" pitchFamily="18" charset="0"/>
                <a:cs typeface="Times New Roman" panose="02020603050405020304" pitchFamily="18" charset="0"/>
              </a:rPr>
              <a:t> </a:t>
            </a:r>
            <a:r>
              <a:rPr lang="en-US" sz="2000" err="1">
                <a:solidFill>
                  <a:schemeClr val="bg1"/>
                </a:solidFill>
                <a:latin typeface="Times New Roman" panose="02020603050405020304" pitchFamily="18" charset="0"/>
                <a:cs typeface="Times New Roman" panose="02020603050405020304" pitchFamily="18" charset="0"/>
              </a:rPr>
              <a:t>Thị</a:t>
            </a:r>
            <a:r>
              <a:rPr lang="en-US" sz="2000">
                <a:solidFill>
                  <a:schemeClr val="bg1"/>
                </a:solidFill>
                <a:latin typeface="Times New Roman" panose="02020603050405020304" pitchFamily="18" charset="0"/>
                <a:cs typeface="Times New Roman" panose="02020603050405020304" pitchFamily="18" charset="0"/>
              </a:rPr>
              <a:t> </a:t>
            </a:r>
            <a:r>
              <a:rPr lang="en-US" sz="2000" err="1">
                <a:solidFill>
                  <a:schemeClr val="bg1"/>
                </a:solidFill>
                <a:latin typeface="Times New Roman" panose="02020603050405020304" pitchFamily="18" charset="0"/>
                <a:cs typeface="Times New Roman" panose="02020603050405020304" pitchFamily="18" charset="0"/>
              </a:rPr>
              <a:t>Mận</a:t>
            </a:r>
            <a:endParaRPr lang="en-US" sz="2000">
              <a:solidFill>
                <a:schemeClr val="bg1"/>
              </a:solidFill>
              <a:latin typeface="Times New Roman" panose="02020603050405020304" pitchFamily="18" charset="0"/>
              <a:cs typeface="Times New Roman" panose="02020603050405020304" pitchFamily="18" charset="0"/>
            </a:endParaRPr>
          </a:p>
        </p:txBody>
      </p:sp>
      <p:sp>
        <p:nvSpPr>
          <p:cNvPr id="8" name="Google Shape;222;p14">
            <a:extLst>
              <a:ext uri="{FF2B5EF4-FFF2-40B4-BE49-F238E27FC236}">
                <a16:creationId xmlns:a16="http://schemas.microsoft.com/office/drawing/2014/main" id="{53E3DC90-3100-456A-A221-2DF6DA8096D6}"/>
              </a:ext>
            </a:extLst>
          </p:cNvPr>
          <p:cNvSpPr txBox="1">
            <a:spLocks/>
          </p:cNvSpPr>
          <p:nvPr/>
        </p:nvSpPr>
        <p:spPr>
          <a:xfrm>
            <a:off x="4894528" y="3512642"/>
            <a:ext cx="4130127" cy="138342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419100" algn="l" rtl="0">
              <a:lnSpc>
                <a:spcPct val="100000"/>
              </a:lnSpc>
              <a:spcBef>
                <a:spcPts val="600"/>
              </a:spcBef>
              <a:spcAft>
                <a:spcPts val="0"/>
              </a:spcAft>
              <a:buClr>
                <a:schemeClr val="accent1"/>
              </a:buClr>
              <a:buSzPts val="3000"/>
              <a:buFont typeface="Varela Round"/>
              <a:buChar char="×"/>
              <a:defRPr sz="3000" b="0" i="0" u="none" strike="noStrike" cap="none">
                <a:solidFill>
                  <a:srgbClr val="546973"/>
                </a:solidFill>
                <a:latin typeface="Varela Round"/>
                <a:ea typeface="Varela Round"/>
                <a:cs typeface="Varela Round"/>
                <a:sym typeface="Varela Round"/>
              </a:defRPr>
            </a:lvl1pPr>
            <a:lvl2pPr marL="914400" marR="0" lvl="1" indent="-381000" algn="l" rtl="0">
              <a:lnSpc>
                <a:spcPct val="100000"/>
              </a:lnSpc>
              <a:spcBef>
                <a:spcPts val="0"/>
              </a:spcBef>
              <a:spcAft>
                <a:spcPts val="0"/>
              </a:spcAft>
              <a:buClr>
                <a:schemeClr val="accent1"/>
              </a:buClr>
              <a:buSzPts val="2400"/>
              <a:buFont typeface="Varela Round"/>
              <a:buChar char="×"/>
              <a:defRPr sz="2400" b="0" i="0" u="none" strike="noStrike" cap="none">
                <a:solidFill>
                  <a:srgbClr val="546973"/>
                </a:solidFill>
                <a:latin typeface="Varela Round"/>
                <a:ea typeface="Varela Round"/>
                <a:cs typeface="Varela Round"/>
                <a:sym typeface="Varela Round"/>
              </a:defRPr>
            </a:lvl2pPr>
            <a:lvl3pPr marL="1371600" marR="0" lvl="2" indent="-381000" algn="l" rtl="0">
              <a:lnSpc>
                <a:spcPct val="100000"/>
              </a:lnSpc>
              <a:spcBef>
                <a:spcPts val="0"/>
              </a:spcBef>
              <a:spcAft>
                <a:spcPts val="0"/>
              </a:spcAft>
              <a:buClr>
                <a:schemeClr val="accent1"/>
              </a:buClr>
              <a:buSzPts val="2400"/>
              <a:buFont typeface="Varela Round"/>
              <a:buChar char="×"/>
              <a:defRPr sz="2400" b="0" i="0" u="none" strike="noStrike" cap="none">
                <a:solidFill>
                  <a:srgbClr val="546973"/>
                </a:solidFill>
                <a:latin typeface="Varela Round"/>
                <a:ea typeface="Varela Round"/>
                <a:cs typeface="Varela Round"/>
                <a:sym typeface="Varela Round"/>
              </a:defRPr>
            </a:lvl3pPr>
            <a:lvl4pPr marL="1828800" marR="0" lvl="3" indent="-342900" algn="l" rtl="0">
              <a:lnSpc>
                <a:spcPct val="100000"/>
              </a:lnSpc>
              <a:spcBef>
                <a:spcPts val="0"/>
              </a:spcBef>
              <a:spcAft>
                <a:spcPts val="0"/>
              </a:spcAft>
              <a:buClr>
                <a:schemeClr val="accent1"/>
              </a:buClr>
              <a:buSzPts val="1800"/>
              <a:buFont typeface="Varela Round"/>
              <a:buChar char="×"/>
              <a:defRPr sz="1800" b="0" i="0" u="none" strike="noStrike" cap="none">
                <a:solidFill>
                  <a:srgbClr val="546973"/>
                </a:solidFill>
                <a:latin typeface="Varela Round"/>
                <a:ea typeface="Varela Round"/>
                <a:cs typeface="Varela Round"/>
                <a:sym typeface="Varela Round"/>
              </a:defRPr>
            </a:lvl4pPr>
            <a:lvl5pPr marL="2286000" marR="0" lvl="4" indent="-342900" algn="l" rtl="0">
              <a:lnSpc>
                <a:spcPct val="100000"/>
              </a:lnSpc>
              <a:spcBef>
                <a:spcPts val="0"/>
              </a:spcBef>
              <a:spcAft>
                <a:spcPts val="0"/>
              </a:spcAft>
              <a:buClr>
                <a:schemeClr val="accent1"/>
              </a:buClr>
              <a:buSzPts val="1800"/>
              <a:buFont typeface="Varela Round"/>
              <a:buChar char="×"/>
              <a:defRPr sz="1800" b="0" i="0" u="none" strike="noStrike" cap="none">
                <a:solidFill>
                  <a:srgbClr val="546973"/>
                </a:solidFill>
                <a:latin typeface="Varela Round"/>
                <a:ea typeface="Varela Round"/>
                <a:cs typeface="Varela Round"/>
                <a:sym typeface="Varela Round"/>
              </a:defRPr>
            </a:lvl5pPr>
            <a:lvl6pPr marL="2743200" marR="0" lvl="5" indent="-342900" algn="l" rtl="0">
              <a:lnSpc>
                <a:spcPct val="100000"/>
              </a:lnSpc>
              <a:spcBef>
                <a:spcPts val="0"/>
              </a:spcBef>
              <a:spcAft>
                <a:spcPts val="0"/>
              </a:spcAft>
              <a:buClr>
                <a:schemeClr val="accent1"/>
              </a:buClr>
              <a:buSzPts val="1800"/>
              <a:buFont typeface="Varela Round"/>
              <a:buChar char="×"/>
              <a:defRPr sz="1800" b="0" i="0" u="none" strike="noStrike" cap="none">
                <a:solidFill>
                  <a:srgbClr val="546973"/>
                </a:solidFill>
                <a:latin typeface="Varela Round"/>
                <a:ea typeface="Varela Round"/>
                <a:cs typeface="Varela Round"/>
                <a:sym typeface="Varela Round"/>
              </a:defRPr>
            </a:lvl6pPr>
            <a:lvl7pPr marL="3200400" marR="0" lvl="6" indent="-342900" algn="l" rtl="0">
              <a:lnSpc>
                <a:spcPct val="100000"/>
              </a:lnSpc>
              <a:spcBef>
                <a:spcPts val="0"/>
              </a:spcBef>
              <a:spcAft>
                <a:spcPts val="0"/>
              </a:spcAft>
              <a:buClr>
                <a:srgbClr val="546973"/>
              </a:buClr>
              <a:buSzPts val="1800"/>
              <a:buFont typeface="Varela Round"/>
              <a:buChar char="●"/>
              <a:defRPr sz="1800" b="0" i="0" u="none" strike="noStrike" cap="none">
                <a:solidFill>
                  <a:srgbClr val="546973"/>
                </a:solidFill>
                <a:latin typeface="Varela Round"/>
                <a:ea typeface="Varela Round"/>
                <a:cs typeface="Varela Round"/>
                <a:sym typeface="Varela Round"/>
              </a:defRPr>
            </a:lvl7pPr>
            <a:lvl8pPr marL="3657600" marR="0" lvl="7" indent="-342900" algn="l" rtl="0">
              <a:lnSpc>
                <a:spcPct val="100000"/>
              </a:lnSpc>
              <a:spcBef>
                <a:spcPts val="0"/>
              </a:spcBef>
              <a:spcAft>
                <a:spcPts val="0"/>
              </a:spcAft>
              <a:buClr>
                <a:srgbClr val="546973"/>
              </a:buClr>
              <a:buSzPts val="1800"/>
              <a:buFont typeface="Varela Round"/>
              <a:buChar char="○"/>
              <a:defRPr sz="1800" b="0" i="0" u="none" strike="noStrike" cap="none">
                <a:solidFill>
                  <a:srgbClr val="546973"/>
                </a:solidFill>
                <a:latin typeface="Varela Round"/>
                <a:ea typeface="Varela Round"/>
                <a:cs typeface="Varela Round"/>
                <a:sym typeface="Varela Round"/>
              </a:defRPr>
            </a:lvl8pPr>
            <a:lvl9pPr marL="4114800" marR="0" lvl="8" indent="-342900" algn="l" rtl="0">
              <a:lnSpc>
                <a:spcPct val="100000"/>
              </a:lnSpc>
              <a:spcBef>
                <a:spcPts val="0"/>
              </a:spcBef>
              <a:spcAft>
                <a:spcPts val="0"/>
              </a:spcAft>
              <a:buClr>
                <a:srgbClr val="546973"/>
              </a:buClr>
              <a:buSzPts val="1800"/>
              <a:buFont typeface="Varela Round"/>
              <a:buChar char="■"/>
              <a:defRPr sz="1800" b="0" i="0" u="none" strike="noStrike" cap="none">
                <a:solidFill>
                  <a:srgbClr val="546973"/>
                </a:solidFill>
                <a:latin typeface="Varela Round"/>
                <a:ea typeface="Varela Round"/>
                <a:cs typeface="Varela Round"/>
                <a:sym typeface="Varela Round"/>
              </a:defRPr>
            </a:lvl9pPr>
          </a:lstStyle>
          <a:p>
            <a:pPr marL="0" indent="0" algn="ctr">
              <a:buFont typeface="Varela Round"/>
              <a:buNone/>
            </a:pPr>
            <a:endParaRPr lang="en-US" sz="1200" b="1">
              <a:solidFill>
                <a:srgbClr val="FFFFFF"/>
              </a:solidFill>
            </a:endParaRPr>
          </a:p>
          <a:p>
            <a:pPr marL="0" indent="0" algn="ctr">
              <a:buFont typeface="Varela Round"/>
              <a:buNone/>
            </a:pPr>
            <a:r>
              <a:rPr lang="en-US" sz="1200" b="1">
                <a:solidFill>
                  <a:srgbClr val="FFFFFF"/>
                </a:solidFill>
              </a:rPr>
              <a:t>1. </a:t>
            </a:r>
            <a:r>
              <a:rPr lang="en-US" sz="1200" b="1" err="1">
                <a:solidFill>
                  <a:srgbClr val="FFFFFF"/>
                </a:solidFill>
              </a:rPr>
              <a:t>Vũ</a:t>
            </a:r>
            <a:r>
              <a:rPr lang="en-US" sz="1200" b="1">
                <a:solidFill>
                  <a:srgbClr val="FFFFFF"/>
                </a:solidFill>
              </a:rPr>
              <a:t> </a:t>
            </a:r>
            <a:r>
              <a:rPr lang="en-US" sz="1200" b="1" err="1">
                <a:solidFill>
                  <a:srgbClr val="FFFFFF"/>
                </a:solidFill>
              </a:rPr>
              <a:t>Hoàng</a:t>
            </a:r>
            <a:r>
              <a:rPr lang="en-US" sz="1200" b="1">
                <a:solidFill>
                  <a:srgbClr val="FFFFFF"/>
                </a:solidFill>
              </a:rPr>
              <a:t> </a:t>
            </a:r>
            <a:r>
              <a:rPr lang="en-US" sz="1200" b="1" err="1">
                <a:solidFill>
                  <a:srgbClr val="FFFFFF"/>
                </a:solidFill>
              </a:rPr>
              <a:t>Quân</a:t>
            </a:r>
            <a:r>
              <a:rPr lang="en-US" sz="1200" b="1">
                <a:solidFill>
                  <a:srgbClr val="FFFFFF"/>
                </a:solidFill>
              </a:rPr>
              <a:t> - 2001181277</a:t>
            </a:r>
          </a:p>
          <a:p>
            <a:pPr marL="0" indent="0" algn="ctr">
              <a:buFont typeface="Varela Round"/>
              <a:buNone/>
            </a:pPr>
            <a:r>
              <a:rPr lang="en-US" sz="1200" b="1">
                <a:solidFill>
                  <a:srgbClr val="FFFFFF"/>
                </a:solidFill>
              </a:rPr>
              <a:t>2. </a:t>
            </a:r>
            <a:r>
              <a:rPr lang="en-US" sz="1200" b="1" err="1">
                <a:solidFill>
                  <a:srgbClr val="FFFFFF"/>
                </a:solidFill>
              </a:rPr>
              <a:t>Nguyễn</a:t>
            </a:r>
            <a:r>
              <a:rPr lang="en-US" sz="1200" b="1">
                <a:solidFill>
                  <a:srgbClr val="FFFFFF"/>
                </a:solidFill>
              </a:rPr>
              <a:t> </a:t>
            </a:r>
            <a:r>
              <a:rPr lang="en-US" sz="1200" b="1" err="1">
                <a:solidFill>
                  <a:srgbClr val="FFFFFF"/>
                </a:solidFill>
              </a:rPr>
              <a:t>Trương</a:t>
            </a:r>
            <a:r>
              <a:rPr lang="en-US" sz="1200" b="1">
                <a:solidFill>
                  <a:srgbClr val="FFFFFF"/>
                </a:solidFill>
              </a:rPr>
              <a:t> Gia </a:t>
            </a:r>
            <a:r>
              <a:rPr lang="en-US" sz="1200" b="1" err="1">
                <a:solidFill>
                  <a:srgbClr val="FFFFFF"/>
                </a:solidFill>
              </a:rPr>
              <a:t>Khánh</a:t>
            </a:r>
            <a:r>
              <a:rPr lang="en-US" sz="1200" b="1">
                <a:solidFill>
                  <a:srgbClr val="FFFFFF"/>
                </a:solidFill>
              </a:rPr>
              <a:t> -2001180049</a:t>
            </a:r>
          </a:p>
          <a:p>
            <a:pPr marL="0" indent="0" algn="ctr">
              <a:buFont typeface="Varela Round"/>
              <a:buNone/>
            </a:pPr>
            <a:r>
              <a:rPr lang="en-US" sz="1200" b="1">
                <a:solidFill>
                  <a:srgbClr val="FFFFFF"/>
                </a:solidFill>
              </a:rPr>
              <a:t>3. </a:t>
            </a:r>
            <a:r>
              <a:rPr lang="en-US" sz="1200" b="1" err="1">
                <a:solidFill>
                  <a:srgbClr val="FFFFFF"/>
                </a:solidFill>
              </a:rPr>
              <a:t>Nguyễn</a:t>
            </a:r>
            <a:r>
              <a:rPr lang="en-US" sz="1200" b="1">
                <a:solidFill>
                  <a:srgbClr val="FFFFFF"/>
                </a:solidFill>
              </a:rPr>
              <a:t> Thanh Quang - 2001181280</a:t>
            </a:r>
          </a:p>
        </p:txBody>
      </p:sp>
      <p:sp>
        <p:nvSpPr>
          <p:cNvPr id="9" name="Google Shape;223;p14">
            <a:extLst>
              <a:ext uri="{FF2B5EF4-FFF2-40B4-BE49-F238E27FC236}">
                <a16:creationId xmlns:a16="http://schemas.microsoft.com/office/drawing/2014/main" id="{FB85B5D5-AC95-4B21-B90C-154BB598A649}"/>
              </a:ext>
            </a:extLst>
          </p:cNvPr>
          <p:cNvSpPr/>
          <p:nvPr/>
        </p:nvSpPr>
        <p:spPr>
          <a:xfrm>
            <a:off x="1140118" y="1756306"/>
            <a:ext cx="437065" cy="437026"/>
          </a:xfrm>
          <a:custGeom>
            <a:avLst/>
            <a:gdLst/>
            <a:ahLst/>
            <a:cxnLst/>
            <a:rect l="l" t="t" r="r" b="b"/>
            <a:pathLst>
              <a:path w="15290" h="15290" extrusionOk="0">
                <a:moveTo>
                  <a:pt x="4519" y="6815"/>
                </a:moveTo>
                <a:lnTo>
                  <a:pt x="4690" y="6839"/>
                </a:lnTo>
                <a:lnTo>
                  <a:pt x="4861" y="6888"/>
                </a:lnTo>
                <a:lnTo>
                  <a:pt x="5007" y="6986"/>
                </a:lnTo>
                <a:lnTo>
                  <a:pt x="5154" y="7084"/>
                </a:lnTo>
                <a:lnTo>
                  <a:pt x="5251" y="7230"/>
                </a:lnTo>
                <a:lnTo>
                  <a:pt x="5325" y="7401"/>
                </a:lnTo>
                <a:lnTo>
                  <a:pt x="5374" y="7572"/>
                </a:lnTo>
                <a:lnTo>
                  <a:pt x="5398" y="7767"/>
                </a:lnTo>
                <a:lnTo>
                  <a:pt x="5374" y="7963"/>
                </a:lnTo>
                <a:lnTo>
                  <a:pt x="5325" y="8134"/>
                </a:lnTo>
                <a:lnTo>
                  <a:pt x="5251" y="8305"/>
                </a:lnTo>
                <a:lnTo>
                  <a:pt x="5154" y="8451"/>
                </a:lnTo>
                <a:lnTo>
                  <a:pt x="5007" y="8549"/>
                </a:lnTo>
                <a:lnTo>
                  <a:pt x="4861" y="8647"/>
                </a:lnTo>
                <a:lnTo>
                  <a:pt x="4690" y="8696"/>
                </a:lnTo>
                <a:lnTo>
                  <a:pt x="4519" y="8720"/>
                </a:lnTo>
                <a:lnTo>
                  <a:pt x="4348" y="8696"/>
                </a:lnTo>
                <a:lnTo>
                  <a:pt x="4177" y="8647"/>
                </a:lnTo>
                <a:lnTo>
                  <a:pt x="4030" y="8549"/>
                </a:lnTo>
                <a:lnTo>
                  <a:pt x="3884" y="8451"/>
                </a:lnTo>
                <a:lnTo>
                  <a:pt x="3786" y="8305"/>
                </a:lnTo>
                <a:lnTo>
                  <a:pt x="3713" y="8134"/>
                </a:lnTo>
                <a:lnTo>
                  <a:pt x="3664" y="7963"/>
                </a:lnTo>
                <a:lnTo>
                  <a:pt x="3640" y="7767"/>
                </a:lnTo>
                <a:lnTo>
                  <a:pt x="3664" y="7572"/>
                </a:lnTo>
                <a:lnTo>
                  <a:pt x="3713" y="7401"/>
                </a:lnTo>
                <a:lnTo>
                  <a:pt x="3786" y="7230"/>
                </a:lnTo>
                <a:lnTo>
                  <a:pt x="3884" y="7084"/>
                </a:lnTo>
                <a:lnTo>
                  <a:pt x="4030" y="6986"/>
                </a:lnTo>
                <a:lnTo>
                  <a:pt x="4177" y="6888"/>
                </a:lnTo>
                <a:lnTo>
                  <a:pt x="4348" y="6839"/>
                </a:lnTo>
                <a:lnTo>
                  <a:pt x="4519" y="6815"/>
                </a:lnTo>
                <a:close/>
                <a:moveTo>
                  <a:pt x="10771" y="6815"/>
                </a:moveTo>
                <a:lnTo>
                  <a:pt x="10942" y="6839"/>
                </a:lnTo>
                <a:lnTo>
                  <a:pt x="11113" y="6888"/>
                </a:lnTo>
                <a:lnTo>
                  <a:pt x="11260" y="6986"/>
                </a:lnTo>
                <a:lnTo>
                  <a:pt x="11406" y="7084"/>
                </a:lnTo>
                <a:lnTo>
                  <a:pt x="11504" y="7230"/>
                </a:lnTo>
                <a:lnTo>
                  <a:pt x="11577" y="7401"/>
                </a:lnTo>
                <a:lnTo>
                  <a:pt x="11626" y="7572"/>
                </a:lnTo>
                <a:lnTo>
                  <a:pt x="11650" y="7767"/>
                </a:lnTo>
                <a:lnTo>
                  <a:pt x="11626" y="7963"/>
                </a:lnTo>
                <a:lnTo>
                  <a:pt x="11577" y="8134"/>
                </a:lnTo>
                <a:lnTo>
                  <a:pt x="11504" y="8305"/>
                </a:lnTo>
                <a:lnTo>
                  <a:pt x="11406" y="8451"/>
                </a:lnTo>
                <a:lnTo>
                  <a:pt x="11260" y="8549"/>
                </a:lnTo>
                <a:lnTo>
                  <a:pt x="11113" y="8647"/>
                </a:lnTo>
                <a:lnTo>
                  <a:pt x="10942" y="8696"/>
                </a:lnTo>
                <a:lnTo>
                  <a:pt x="10771" y="8720"/>
                </a:lnTo>
                <a:lnTo>
                  <a:pt x="10600" y="8696"/>
                </a:lnTo>
                <a:lnTo>
                  <a:pt x="10429" y="8647"/>
                </a:lnTo>
                <a:lnTo>
                  <a:pt x="10283" y="8549"/>
                </a:lnTo>
                <a:lnTo>
                  <a:pt x="10136" y="8451"/>
                </a:lnTo>
                <a:lnTo>
                  <a:pt x="10038" y="8305"/>
                </a:lnTo>
                <a:lnTo>
                  <a:pt x="9965" y="8134"/>
                </a:lnTo>
                <a:lnTo>
                  <a:pt x="9916" y="7963"/>
                </a:lnTo>
                <a:lnTo>
                  <a:pt x="9892" y="7767"/>
                </a:lnTo>
                <a:lnTo>
                  <a:pt x="9916" y="7572"/>
                </a:lnTo>
                <a:lnTo>
                  <a:pt x="9965" y="7401"/>
                </a:lnTo>
                <a:lnTo>
                  <a:pt x="10038" y="7230"/>
                </a:lnTo>
                <a:lnTo>
                  <a:pt x="10136" y="7084"/>
                </a:lnTo>
                <a:lnTo>
                  <a:pt x="10283" y="6986"/>
                </a:lnTo>
                <a:lnTo>
                  <a:pt x="10429" y="6888"/>
                </a:lnTo>
                <a:lnTo>
                  <a:pt x="10600" y="6839"/>
                </a:lnTo>
                <a:lnTo>
                  <a:pt x="10771" y="6815"/>
                </a:lnTo>
                <a:close/>
                <a:moveTo>
                  <a:pt x="11308" y="10210"/>
                </a:moveTo>
                <a:lnTo>
                  <a:pt x="11406" y="10234"/>
                </a:lnTo>
                <a:lnTo>
                  <a:pt x="11479" y="10259"/>
                </a:lnTo>
                <a:lnTo>
                  <a:pt x="11577" y="10307"/>
                </a:lnTo>
                <a:lnTo>
                  <a:pt x="11650" y="10356"/>
                </a:lnTo>
                <a:lnTo>
                  <a:pt x="11699" y="10430"/>
                </a:lnTo>
                <a:lnTo>
                  <a:pt x="11748" y="10527"/>
                </a:lnTo>
                <a:lnTo>
                  <a:pt x="11772" y="10625"/>
                </a:lnTo>
                <a:lnTo>
                  <a:pt x="11797" y="10698"/>
                </a:lnTo>
                <a:lnTo>
                  <a:pt x="11772" y="10796"/>
                </a:lnTo>
                <a:lnTo>
                  <a:pt x="11748" y="10894"/>
                </a:lnTo>
                <a:lnTo>
                  <a:pt x="11699" y="10967"/>
                </a:lnTo>
                <a:lnTo>
                  <a:pt x="11650" y="11065"/>
                </a:lnTo>
                <a:lnTo>
                  <a:pt x="11235" y="11431"/>
                </a:lnTo>
                <a:lnTo>
                  <a:pt x="10795" y="11773"/>
                </a:lnTo>
                <a:lnTo>
                  <a:pt x="10307" y="12041"/>
                </a:lnTo>
                <a:lnTo>
                  <a:pt x="9819" y="12286"/>
                </a:lnTo>
                <a:lnTo>
                  <a:pt x="9281" y="12457"/>
                </a:lnTo>
                <a:lnTo>
                  <a:pt x="8768" y="12603"/>
                </a:lnTo>
                <a:lnTo>
                  <a:pt x="8207" y="12676"/>
                </a:lnTo>
                <a:lnTo>
                  <a:pt x="7645" y="12701"/>
                </a:lnTo>
                <a:lnTo>
                  <a:pt x="7083" y="12676"/>
                </a:lnTo>
                <a:lnTo>
                  <a:pt x="6521" y="12603"/>
                </a:lnTo>
                <a:lnTo>
                  <a:pt x="6009" y="12457"/>
                </a:lnTo>
                <a:lnTo>
                  <a:pt x="5471" y="12286"/>
                </a:lnTo>
                <a:lnTo>
                  <a:pt x="4983" y="12041"/>
                </a:lnTo>
                <a:lnTo>
                  <a:pt x="4494" y="11773"/>
                </a:lnTo>
                <a:lnTo>
                  <a:pt x="4055" y="11431"/>
                </a:lnTo>
                <a:lnTo>
                  <a:pt x="3640" y="11065"/>
                </a:lnTo>
                <a:lnTo>
                  <a:pt x="3591" y="10967"/>
                </a:lnTo>
                <a:lnTo>
                  <a:pt x="3542" y="10894"/>
                </a:lnTo>
                <a:lnTo>
                  <a:pt x="3517" y="10796"/>
                </a:lnTo>
                <a:lnTo>
                  <a:pt x="3493" y="10698"/>
                </a:lnTo>
                <a:lnTo>
                  <a:pt x="3517" y="10625"/>
                </a:lnTo>
                <a:lnTo>
                  <a:pt x="3542" y="10527"/>
                </a:lnTo>
                <a:lnTo>
                  <a:pt x="3591" y="10430"/>
                </a:lnTo>
                <a:lnTo>
                  <a:pt x="3640" y="10356"/>
                </a:lnTo>
                <a:lnTo>
                  <a:pt x="3713" y="10307"/>
                </a:lnTo>
                <a:lnTo>
                  <a:pt x="3811" y="10259"/>
                </a:lnTo>
                <a:lnTo>
                  <a:pt x="3884" y="10234"/>
                </a:lnTo>
                <a:lnTo>
                  <a:pt x="3981" y="10210"/>
                </a:lnTo>
                <a:lnTo>
                  <a:pt x="4079" y="10234"/>
                </a:lnTo>
                <a:lnTo>
                  <a:pt x="4177" y="10259"/>
                </a:lnTo>
                <a:lnTo>
                  <a:pt x="4250" y="10307"/>
                </a:lnTo>
                <a:lnTo>
                  <a:pt x="4323" y="10356"/>
                </a:lnTo>
                <a:lnTo>
                  <a:pt x="4690" y="10674"/>
                </a:lnTo>
                <a:lnTo>
                  <a:pt x="5056" y="10942"/>
                </a:lnTo>
                <a:lnTo>
                  <a:pt x="5447" y="11187"/>
                </a:lnTo>
                <a:lnTo>
                  <a:pt x="5862" y="11382"/>
                </a:lnTo>
                <a:lnTo>
                  <a:pt x="6277" y="11529"/>
                </a:lnTo>
                <a:lnTo>
                  <a:pt x="6717" y="11651"/>
                </a:lnTo>
                <a:lnTo>
                  <a:pt x="7181" y="11700"/>
                </a:lnTo>
                <a:lnTo>
                  <a:pt x="7645" y="11724"/>
                </a:lnTo>
                <a:lnTo>
                  <a:pt x="8109" y="11700"/>
                </a:lnTo>
                <a:lnTo>
                  <a:pt x="8573" y="11651"/>
                </a:lnTo>
                <a:lnTo>
                  <a:pt x="9013" y="11529"/>
                </a:lnTo>
                <a:lnTo>
                  <a:pt x="9428" y="11382"/>
                </a:lnTo>
                <a:lnTo>
                  <a:pt x="9843" y="11187"/>
                </a:lnTo>
                <a:lnTo>
                  <a:pt x="10234" y="10942"/>
                </a:lnTo>
                <a:lnTo>
                  <a:pt x="10600" y="10674"/>
                </a:lnTo>
                <a:lnTo>
                  <a:pt x="10966" y="10356"/>
                </a:lnTo>
                <a:lnTo>
                  <a:pt x="11040" y="10307"/>
                </a:lnTo>
                <a:lnTo>
                  <a:pt x="11113" y="10259"/>
                </a:lnTo>
                <a:lnTo>
                  <a:pt x="11211" y="10234"/>
                </a:lnTo>
                <a:lnTo>
                  <a:pt x="11308" y="10210"/>
                </a:lnTo>
                <a:close/>
                <a:moveTo>
                  <a:pt x="7254" y="1"/>
                </a:moveTo>
                <a:lnTo>
                  <a:pt x="6863" y="50"/>
                </a:lnTo>
                <a:lnTo>
                  <a:pt x="6473" y="99"/>
                </a:lnTo>
                <a:lnTo>
                  <a:pt x="6106" y="147"/>
                </a:lnTo>
                <a:lnTo>
                  <a:pt x="5740" y="245"/>
                </a:lnTo>
                <a:lnTo>
                  <a:pt x="5374" y="343"/>
                </a:lnTo>
                <a:lnTo>
                  <a:pt x="5007" y="465"/>
                </a:lnTo>
                <a:lnTo>
                  <a:pt x="4665" y="611"/>
                </a:lnTo>
                <a:lnTo>
                  <a:pt x="4323" y="758"/>
                </a:lnTo>
                <a:lnTo>
                  <a:pt x="4006" y="929"/>
                </a:lnTo>
                <a:lnTo>
                  <a:pt x="3688" y="1100"/>
                </a:lnTo>
                <a:lnTo>
                  <a:pt x="3371" y="1295"/>
                </a:lnTo>
                <a:lnTo>
                  <a:pt x="3078" y="1515"/>
                </a:lnTo>
                <a:lnTo>
                  <a:pt x="2785" y="1735"/>
                </a:lnTo>
                <a:lnTo>
                  <a:pt x="2516" y="1979"/>
                </a:lnTo>
                <a:lnTo>
                  <a:pt x="2247" y="2248"/>
                </a:lnTo>
                <a:lnTo>
                  <a:pt x="1979" y="2516"/>
                </a:lnTo>
                <a:lnTo>
                  <a:pt x="1735" y="2785"/>
                </a:lnTo>
                <a:lnTo>
                  <a:pt x="1515" y="3078"/>
                </a:lnTo>
                <a:lnTo>
                  <a:pt x="1295" y="3371"/>
                </a:lnTo>
                <a:lnTo>
                  <a:pt x="1100" y="3689"/>
                </a:lnTo>
                <a:lnTo>
                  <a:pt x="929" y="4006"/>
                </a:lnTo>
                <a:lnTo>
                  <a:pt x="758" y="4324"/>
                </a:lnTo>
                <a:lnTo>
                  <a:pt x="611" y="4666"/>
                </a:lnTo>
                <a:lnTo>
                  <a:pt x="465" y="5008"/>
                </a:lnTo>
                <a:lnTo>
                  <a:pt x="342" y="5374"/>
                </a:lnTo>
                <a:lnTo>
                  <a:pt x="245" y="5740"/>
                </a:lnTo>
                <a:lnTo>
                  <a:pt x="147" y="6107"/>
                </a:lnTo>
                <a:lnTo>
                  <a:pt x="98" y="6473"/>
                </a:lnTo>
                <a:lnTo>
                  <a:pt x="49" y="6864"/>
                </a:lnTo>
                <a:lnTo>
                  <a:pt x="1" y="7255"/>
                </a:lnTo>
                <a:lnTo>
                  <a:pt x="1" y="7645"/>
                </a:lnTo>
                <a:lnTo>
                  <a:pt x="1" y="8036"/>
                </a:lnTo>
                <a:lnTo>
                  <a:pt x="49" y="8427"/>
                </a:lnTo>
                <a:lnTo>
                  <a:pt x="98" y="8818"/>
                </a:lnTo>
                <a:lnTo>
                  <a:pt x="147" y="9184"/>
                </a:lnTo>
                <a:lnTo>
                  <a:pt x="245" y="9550"/>
                </a:lnTo>
                <a:lnTo>
                  <a:pt x="342" y="9917"/>
                </a:lnTo>
                <a:lnTo>
                  <a:pt x="465" y="10283"/>
                </a:lnTo>
                <a:lnTo>
                  <a:pt x="611" y="10625"/>
                </a:lnTo>
                <a:lnTo>
                  <a:pt x="758" y="10967"/>
                </a:lnTo>
                <a:lnTo>
                  <a:pt x="929" y="11284"/>
                </a:lnTo>
                <a:lnTo>
                  <a:pt x="1100" y="11602"/>
                </a:lnTo>
                <a:lnTo>
                  <a:pt x="1295" y="11919"/>
                </a:lnTo>
                <a:lnTo>
                  <a:pt x="1515" y="12212"/>
                </a:lnTo>
                <a:lnTo>
                  <a:pt x="1735" y="12506"/>
                </a:lnTo>
                <a:lnTo>
                  <a:pt x="1979" y="12774"/>
                </a:lnTo>
                <a:lnTo>
                  <a:pt x="2247" y="13043"/>
                </a:lnTo>
                <a:lnTo>
                  <a:pt x="2516" y="13311"/>
                </a:lnTo>
                <a:lnTo>
                  <a:pt x="2785" y="13556"/>
                </a:lnTo>
                <a:lnTo>
                  <a:pt x="3078" y="13776"/>
                </a:lnTo>
                <a:lnTo>
                  <a:pt x="3371" y="13995"/>
                </a:lnTo>
                <a:lnTo>
                  <a:pt x="3688" y="14191"/>
                </a:lnTo>
                <a:lnTo>
                  <a:pt x="4006" y="14362"/>
                </a:lnTo>
                <a:lnTo>
                  <a:pt x="4323" y="14533"/>
                </a:lnTo>
                <a:lnTo>
                  <a:pt x="4665" y="14679"/>
                </a:lnTo>
                <a:lnTo>
                  <a:pt x="5007" y="14826"/>
                </a:lnTo>
                <a:lnTo>
                  <a:pt x="5374" y="14948"/>
                </a:lnTo>
                <a:lnTo>
                  <a:pt x="5740" y="15046"/>
                </a:lnTo>
                <a:lnTo>
                  <a:pt x="6106" y="15143"/>
                </a:lnTo>
                <a:lnTo>
                  <a:pt x="6473" y="15192"/>
                </a:lnTo>
                <a:lnTo>
                  <a:pt x="6863" y="15241"/>
                </a:lnTo>
                <a:lnTo>
                  <a:pt x="7254" y="15290"/>
                </a:lnTo>
                <a:lnTo>
                  <a:pt x="8036" y="15290"/>
                </a:lnTo>
                <a:lnTo>
                  <a:pt x="8426" y="15241"/>
                </a:lnTo>
                <a:lnTo>
                  <a:pt x="8817" y="15192"/>
                </a:lnTo>
                <a:lnTo>
                  <a:pt x="9184" y="15143"/>
                </a:lnTo>
                <a:lnTo>
                  <a:pt x="9550" y="15046"/>
                </a:lnTo>
                <a:lnTo>
                  <a:pt x="9916" y="14948"/>
                </a:lnTo>
                <a:lnTo>
                  <a:pt x="10283" y="14826"/>
                </a:lnTo>
                <a:lnTo>
                  <a:pt x="10625" y="14679"/>
                </a:lnTo>
                <a:lnTo>
                  <a:pt x="10966" y="14533"/>
                </a:lnTo>
                <a:lnTo>
                  <a:pt x="11284" y="14362"/>
                </a:lnTo>
                <a:lnTo>
                  <a:pt x="11601" y="14191"/>
                </a:lnTo>
                <a:lnTo>
                  <a:pt x="11919" y="13995"/>
                </a:lnTo>
                <a:lnTo>
                  <a:pt x="12212" y="13776"/>
                </a:lnTo>
                <a:lnTo>
                  <a:pt x="12505" y="13556"/>
                </a:lnTo>
                <a:lnTo>
                  <a:pt x="12774" y="13311"/>
                </a:lnTo>
                <a:lnTo>
                  <a:pt x="13042" y="13043"/>
                </a:lnTo>
                <a:lnTo>
                  <a:pt x="13311" y="12774"/>
                </a:lnTo>
                <a:lnTo>
                  <a:pt x="13555" y="12506"/>
                </a:lnTo>
                <a:lnTo>
                  <a:pt x="13775" y="12212"/>
                </a:lnTo>
                <a:lnTo>
                  <a:pt x="13995" y="11919"/>
                </a:lnTo>
                <a:lnTo>
                  <a:pt x="14190" y="11602"/>
                </a:lnTo>
                <a:lnTo>
                  <a:pt x="14361" y="11284"/>
                </a:lnTo>
                <a:lnTo>
                  <a:pt x="14532" y="10967"/>
                </a:lnTo>
                <a:lnTo>
                  <a:pt x="14679" y="10625"/>
                </a:lnTo>
                <a:lnTo>
                  <a:pt x="14825" y="10283"/>
                </a:lnTo>
                <a:lnTo>
                  <a:pt x="14947" y="9917"/>
                </a:lnTo>
                <a:lnTo>
                  <a:pt x="15045" y="9550"/>
                </a:lnTo>
                <a:lnTo>
                  <a:pt x="15143" y="9184"/>
                </a:lnTo>
                <a:lnTo>
                  <a:pt x="15192" y="8818"/>
                </a:lnTo>
                <a:lnTo>
                  <a:pt x="15240" y="8427"/>
                </a:lnTo>
                <a:lnTo>
                  <a:pt x="15289" y="8036"/>
                </a:lnTo>
                <a:lnTo>
                  <a:pt x="15289" y="7645"/>
                </a:lnTo>
                <a:lnTo>
                  <a:pt x="15289" y="7255"/>
                </a:lnTo>
                <a:lnTo>
                  <a:pt x="15240" y="6864"/>
                </a:lnTo>
                <a:lnTo>
                  <a:pt x="15192" y="6473"/>
                </a:lnTo>
                <a:lnTo>
                  <a:pt x="15143" y="6107"/>
                </a:lnTo>
                <a:lnTo>
                  <a:pt x="15045" y="5740"/>
                </a:lnTo>
                <a:lnTo>
                  <a:pt x="14947" y="5374"/>
                </a:lnTo>
                <a:lnTo>
                  <a:pt x="14825" y="5008"/>
                </a:lnTo>
                <a:lnTo>
                  <a:pt x="14679" y="4666"/>
                </a:lnTo>
                <a:lnTo>
                  <a:pt x="14532" y="4324"/>
                </a:lnTo>
                <a:lnTo>
                  <a:pt x="14361" y="4006"/>
                </a:lnTo>
                <a:lnTo>
                  <a:pt x="14190" y="3689"/>
                </a:lnTo>
                <a:lnTo>
                  <a:pt x="13995" y="3371"/>
                </a:lnTo>
                <a:lnTo>
                  <a:pt x="13775" y="3078"/>
                </a:lnTo>
                <a:lnTo>
                  <a:pt x="13555" y="2785"/>
                </a:lnTo>
                <a:lnTo>
                  <a:pt x="13311" y="2516"/>
                </a:lnTo>
                <a:lnTo>
                  <a:pt x="13042" y="2248"/>
                </a:lnTo>
                <a:lnTo>
                  <a:pt x="12774" y="1979"/>
                </a:lnTo>
                <a:lnTo>
                  <a:pt x="12505" y="1735"/>
                </a:lnTo>
                <a:lnTo>
                  <a:pt x="12212" y="1515"/>
                </a:lnTo>
                <a:lnTo>
                  <a:pt x="11919" y="1295"/>
                </a:lnTo>
                <a:lnTo>
                  <a:pt x="11601" y="1100"/>
                </a:lnTo>
                <a:lnTo>
                  <a:pt x="11284" y="929"/>
                </a:lnTo>
                <a:lnTo>
                  <a:pt x="10966" y="758"/>
                </a:lnTo>
                <a:lnTo>
                  <a:pt x="10625" y="611"/>
                </a:lnTo>
                <a:lnTo>
                  <a:pt x="10283" y="465"/>
                </a:lnTo>
                <a:lnTo>
                  <a:pt x="9916" y="343"/>
                </a:lnTo>
                <a:lnTo>
                  <a:pt x="9550" y="245"/>
                </a:lnTo>
                <a:lnTo>
                  <a:pt x="9184" y="147"/>
                </a:lnTo>
                <a:lnTo>
                  <a:pt x="8817" y="99"/>
                </a:lnTo>
                <a:lnTo>
                  <a:pt x="8426" y="50"/>
                </a:lnTo>
                <a:lnTo>
                  <a:pt x="803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23;p14">
            <a:extLst>
              <a:ext uri="{FF2B5EF4-FFF2-40B4-BE49-F238E27FC236}">
                <a16:creationId xmlns:a16="http://schemas.microsoft.com/office/drawing/2014/main" id="{0C77411B-73EF-4827-A9E2-D5DF97F7FB68}"/>
              </a:ext>
            </a:extLst>
          </p:cNvPr>
          <p:cNvSpPr/>
          <p:nvPr/>
        </p:nvSpPr>
        <p:spPr>
          <a:xfrm>
            <a:off x="7984445" y="1798463"/>
            <a:ext cx="437065" cy="437026"/>
          </a:xfrm>
          <a:custGeom>
            <a:avLst/>
            <a:gdLst/>
            <a:ahLst/>
            <a:cxnLst/>
            <a:rect l="l" t="t" r="r" b="b"/>
            <a:pathLst>
              <a:path w="15290" h="15290" extrusionOk="0">
                <a:moveTo>
                  <a:pt x="4519" y="6815"/>
                </a:moveTo>
                <a:lnTo>
                  <a:pt x="4690" y="6839"/>
                </a:lnTo>
                <a:lnTo>
                  <a:pt x="4861" y="6888"/>
                </a:lnTo>
                <a:lnTo>
                  <a:pt x="5007" y="6986"/>
                </a:lnTo>
                <a:lnTo>
                  <a:pt x="5154" y="7084"/>
                </a:lnTo>
                <a:lnTo>
                  <a:pt x="5251" y="7230"/>
                </a:lnTo>
                <a:lnTo>
                  <a:pt x="5325" y="7401"/>
                </a:lnTo>
                <a:lnTo>
                  <a:pt x="5374" y="7572"/>
                </a:lnTo>
                <a:lnTo>
                  <a:pt x="5398" y="7767"/>
                </a:lnTo>
                <a:lnTo>
                  <a:pt x="5374" y="7963"/>
                </a:lnTo>
                <a:lnTo>
                  <a:pt x="5325" y="8134"/>
                </a:lnTo>
                <a:lnTo>
                  <a:pt x="5251" y="8305"/>
                </a:lnTo>
                <a:lnTo>
                  <a:pt x="5154" y="8451"/>
                </a:lnTo>
                <a:lnTo>
                  <a:pt x="5007" y="8549"/>
                </a:lnTo>
                <a:lnTo>
                  <a:pt x="4861" y="8647"/>
                </a:lnTo>
                <a:lnTo>
                  <a:pt x="4690" y="8696"/>
                </a:lnTo>
                <a:lnTo>
                  <a:pt x="4519" y="8720"/>
                </a:lnTo>
                <a:lnTo>
                  <a:pt x="4348" y="8696"/>
                </a:lnTo>
                <a:lnTo>
                  <a:pt x="4177" y="8647"/>
                </a:lnTo>
                <a:lnTo>
                  <a:pt x="4030" y="8549"/>
                </a:lnTo>
                <a:lnTo>
                  <a:pt x="3884" y="8451"/>
                </a:lnTo>
                <a:lnTo>
                  <a:pt x="3786" y="8305"/>
                </a:lnTo>
                <a:lnTo>
                  <a:pt x="3713" y="8134"/>
                </a:lnTo>
                <a:lnTo>
                  <a:pt x="3664" y="7963"/>
                </a:lnTo>
                <a:lnTo>
                  <a:pt x="3640" y="7767"/>
                </a:lnTo>
                <a:lnTo>
                  <a:pt x="3664" y="7572"/>
                </a:lnTo>
                <a:lnTo>
                  <a:pt x="3713" y="7401"/>
                </a:lnTo>
                <a:lnTo>
                  <a:pt x="3786" y="7230"/>
                </a:lnTo>
                <a:lnTo>
                  <a:pt x="3884" y="7084"/>
                </a:lnTo>
                <a:lnTo>
                  <a:pt x="4030" y="6986"/>
                </a:lnTo>
                <a:lnTo>
                  <a:pt x="4177" y="6888"/>
                </a:lnTo>
                <a:lnTo>
                  <a:pt x="4348" y="6839"/>
                </a:lnTo>
                <a:lnTo>
                  <a:pt x="4519" y="6815"/>
                </a:lnTo>
                <a:close/>
                <a:moveTo>
                  <a:pt x="10771" y="6815"/>
                </a:moveTo>
                <a:lnTo>
                  <a:pt x="10942" y="6839"/>
                </a:lnTo>
                <a:lnTo>
                  <a:pt x="11113" y="6888"/>
                </a:lnTo>
                <a:lnTo>
                  <a:pt x="11260" y="6986"/>
                </a:lnTo>
                <a:lnTo>
                  <a:pt x="11406" y="7084"/>
                </a:lnTo>
                <a:lnTo>
                  <a:pt x="11504" y="7230"/>
                </a:lnTo>
                <a:lnTo>
                  <a:pt x="11577" y="7401"/>
                </a:lnTo>
                <a:lnTo>
                  <a:pt x="11626" y="7572"/>
                </a:lnTo>
                <a:lnTo>
                  <a:pt x="11650" y="7767"/>
                </a:lnTo>
                <a:lnTo>
                  <a:pt x="11626" y="7963"/>
                </a:lnTo>
                <a:lnTo>
                  <a:pt x="11577" y="8134"/>
                </a:lnTo>
                <a:lnTo>
                  <a:pt x="11504" y="8305"/>
                </a:lnTo>
                <a:lnTo>
                  <a:pt x="11406" y="8451"/>
                </a:lnTo>
                <a:lnTo>
                  <a:pt x="11260" y="8549"/>
                </a:lnTo>
                <a:lnTo>
                  <a:pt x="11113" y="8647"/>
                </a:lnTo>
                <a:lnTo>
                  <a:pt x="10942" y="8696"/>
                </a:lnTo>
                <a:lnTo>
                  <a:pt x="10771" y="8720"/>
                </a:lnTo>
                <a:lnTo>
                  <a:pt x="10600" y="8696"/>
                </a:lnTo>
                <a:lnTo>
                  <a:pt x="10429" y="8647"/>
                </a:lnTo>
                <a:lnTo>
                  <a:pt x="10283" y="8549"/>
                </a:lnTo>
                <a:lnTo>
                  <a:pt x="10136" y="8451"/>
                </a:lnTo>
                <a:lnTo>
                  <a:pt x="10038" y="8305"/>
                </a:lnTo>
                <a:lnTo>
                  <a:pt x="9965" y="8134"/>
                </a:lnTo>
                <a:lnTo>
                  <a:pt x="9916" y="7963"/>
                </a:lnTo>
                <a:lnTo>
                  <a:pt x="9892" y="7767"/>
                </a:lnTo>
                <a:lnTo>
                  <a:pt x="9916" y="7572"/>
                </a:lnTo>
                <a:lnTo>
                  <a:pt x="9965" y="7401"/>
                </a:lnTo>
                <a:lnTo>
                  <a:pt x="10038" y="7230"/>
                </a:lnTo>
                <a:lnTo>
                  <a:pt x="10136" y="7084"/>
                </a:lnTo>
                <a:lnTo>
                  <a:pt x="10283" y="6986"/>
                </a:lnTo>
                <a:lnTo>
                  <a:pt x="10429" y="6888"/>
                </a:lnTo>
                <a:lnTo>
                  <a:pt x="10600" y="6839"/>
                </a:lnTo>
                <a:lnTo>
                  <a:pt x="10771" y="6815"/>
                </a:lnTo>
                <a:close/>
                <a:moveTo>
                  <a:pt x="11308" y="10210"/>
                </a:moveTo>
                <a:lnTo>
                  <a:pt x="11406" y="10234"/>
                </a:lnTo>
                <a:lnTo>
                  <a:pt x="11479" y="10259"/>
                </a:lnTo>
                <a:lnTo>
                  <a:pt x="11577" y="10307"/>
                </a:lnTo>
                <a:lnTo>
                  <a:pt x="11650" y="10356"/>
                </a:lnTo>
                <a:lnTo>
                  <a:pt x="11699" y="10430"/>
                </a:lnTo>
                <a:lnTo>
                  <a:pt x="11748" y="10527"/>
                </a:lnTo>
                <a:lnTo>
                  <a:pt x="11772" y="10625"/>
                </a:lnTo>
                <a:lnTo>
                  <a:pt x="11797" y="10698"/>
                </a:lnTo>
                <a:lnTo>
                  <a:pt x="11772" y="10796"/>
                </a:lnTo>
                <a:lnTo>
                  <a:pt x="11748" y="10894"/>
                </a:lnTo>
                <a:lnTo>
                  <a:pt x="11699" y="10967"/>
                </a:lnTo>
                <a:lnTo>
                  <a:pt x="11650" y="11065"/>
                </a:lnTo>
                <a:lnTo>
                  <a:pt x="11235" y="11431"/>
                </a:lnTo>
                <a:lnTo>
                  <a:pt x="10795" y="11773"/>
                </a:lnTo>
                <a:lnTo>
                  <a:pt x="10307" y="12041"/>
                </a:lnTo>
                <a:lnTo>
                  <a:pt x="9819" y="12286"/>
                </a:lnTo>
                <a:lnTo>
                  <a:pt x="9281" y="12457"/>
                </a:lnTo>
                <a:lnTo>
                  <a:pt x="8768" y="12603"/>
                </a:lnTo>
                <a:lnTo>
                  <a:pt x="8207" y="12676"/>
                </a:lnTo>
                <a:lnTo>
                  <a:pt x="7645" y="12701"/>
                </a:lnTo>
                <a:lnTo>
                  <a:pt x="7083" y="12676"/>
                </a:lnTo>
                <a:lnTo>
                  <a:pt x="6521" y="12603"/>
                </a:lnTo>
                <a:lnTo>
                  <a:pt x="6009" y="12457"/>
                </a:lnTo>
                <a:lnTo>
                  <a:pt x="5471" y="12286"/>
                </a:lnTo>
                <a:lnTo>
                  <a:pt x="4983" y="12041"/>
                </a:lnTo>
                <a:lnTo>
                  <a:pt x="4494" y="11773"/>
                </a:lnTo>
                <a:lnTo>
                  <a:pt x="4055" y="11431"/>
                </a:lnTo>
                <a:lnTo>
                  <a:pt x="3640" y="11065"/>
                </a:lnTo>
                <a:lnTo>
                  <a:pt x="3591" y="10967"/>
                </a:lnTo>
                <a:lnTo>
                  <a:pt x="3542" y="10894"/>
                </a:lnTo>
                <a:lnTo>
                  <a:pt x="3517" y="10796"/>
                </a:lnTo>
                <a:lnTo>
                  <a:pt x="3493" y="10698"/>
                </a:lnTo>
                <a:lnTo>
                  <a:pt x="3517" y="10625"/>
                </a:lnTo>
                <a:lnTo>
                  <a:pt x="3542" y="10527"/>
                </a:lnTo>
                <a:lnTo>
                  <a:pt x="3591" y="10430"/>
                </a:lnTo>
                <a:lnTo>
                  <a:pt x="3640" y="10356"/>
                </a:lnTo>
                <a:lnTo>
                  <a:pt x="3713" y="10307"/>
                </a:lnTo>
                <a:lnTo>
                  <a:pt x="3811" y="10259"/>
                </a:lnTo>
                <a:lnTo>
                  <a:pt x="3884" y="10234"/>
                </a:lnTo>
                <a:lnTo>
                  <a:pt x="3981" y="10210"/>
                </a:lnTo>
                <a:lnTo>
                  <a:pt x="4079" y="10234"/>
                </a:lnTo>
                <a:lnTo>
                  <a:pt x="4177" y="10259"/>
                </a:lnTo>
                <a:lnTo>
                  <a:pt x="4250" y="10307"/>
                </a:lnTo>
                <a:lnTo>
                  <a:pt x="4323" y="10356"/>
                </a:lnTo>
                <a:lnTo>
                  <a:pt x="4690" y="10674"/>
                </a:lnTo>
                <a:lnTo>
                  <a:pt x="5056" y="10942"/>
                </a:lnTo>
                <a:lnTo>
                  <a:pt x="5447" y="11187"/>
                </a:lnTo>
                <a:lnTo>
                  <a:pt x="5862" y="11382"/>
                </a:lnTo>
                <a:lnTo>
                  <a:pt x="6277" y="11529"/>
                </a:lnTo>
                <a:lnTo>
                  <a:pt x="6717" y="11651"/>
                </a:lnTo>
                <a:lnTo>
                  <a:pt x="7181" y="11700"/>
                </a:lnTo>
                <a:lnTo>
                  <a:pt x="7645" y="11724"/>
                </a:lnTo>
                <a:lnTo>
                  <a:pt x="8109" y="11700"/>
                </a:lnTo>
                <a:lnTo>
                  <a:pt x="8573" y="11651"/>
                </a:lnTo>
                <a:lnTo>
                  <a:pt x="9013" y="11529"/>
                </a:lnTo>
                <a:lnTo>
                  <a:pt x="9428" y="11382"/>
                </a:lnTo>
                <a:lnTo>
                  <a:pt x="9843" y="11187"/>
                </a:lnTo>
                <a:lnTo>
                  <a:pt x="10234" y="10942"/>
                </a:lnTo>
                <a:lnTo>
                  <a:pt x="10600" y="10674"/>
                </a:lnTo>
                <a:lnTo>
                  <a:pt x="10966" y="10356"/>
                </a:lnTo>
                <a:lnTo>
                  <a:pt x="11040" y="10307"/>
                </a:lnTo>
                <a:lnTo>
                  <a:pt x="11113" y="10259"/>
                </a:lnTo>
                <a:lnTo>
                  <a:pt x="11211" y="10234"/>
                </a:lnTo>
                <a:lnTo>
                  <a:pt x="11308" y="10210"/>
                </a:lnTo>
                <a:close/>
                <a:moveTo>
                  <a:pt x="7254" y="1"/>
                </a:moveTo>
                <a:lnTo>
                  <a:pt x="6863" y="50"/>
                </a:lnTo>
                <a:lnTo>
                  <a:pt x="6473" y="99"/>
                </a:lnTo>
                <a:lnTo>
                  <a:pt x="6106" y="147"/>
                </a:lnTo>
                <a:lnTo>
                  <a:pt x="5740" y="245"/>
                </a:lnTo>
                <a:lnTo>
                  <a:pt x="5374" y="343"/>
                </a:lnTo>
                <a:lnTo>
                  <a:pt x="5007" y="465"/>
                </a:lnTo>
                <a:lnTo>
                  <a:pt x="4665" y="611"/>
                </a:lnTo>
                <a:lnTo>
                  <a:pt x="4323" y="758"/>
                </a:lnTo>
                <a:lnTo>
                  <a:pt x="4006" y="929"/>
                </a:lnTo>
                <a:lnTo>
                  <a:pt x="3688" y="1100"/>
                </a:lnTo>
                <a:lnTo>
                  <a:pt x="3371" y="1295"/>
                </a:lnTo>
                <a:lnTo>
                  <a:pt x="3078" y="1515"/>
                </a:lnTo>
                <a:lnTo>
                  <a:pt x="2785" y="1735"/>
                </a:lnTo>
                <a:lnTo>
                  <a:pt x="2516" y="1979"/>
                </a:lnTo>
                <a:lnTo>
                  <a:pt x="2247" y="2248"/>
                </a:lnTo>
                <a:lnTo>
                  <a:pt x="1979" y="2516"/>
                </a:lnTo>
                <a:lnTo>
                  <a:pt x="1735" y="2785"/>
                </a:lnTo>
                <a:lnTo>
                  <a:pt x="1515" y="3078"/>
                </a:lnTo>
                <a:lnTo>
                  <a:pt x="1295" y="3371"/>
                </a:lnTo>
                <a:lnTo>
                  <a:pt x="1100" y="3689"/>
                </a:lnTo>
                <a:lnTo>
                  <a:pt x="929" y="4006"/>
                </a:lnTo>
                <a:lnTo>
                  <a:pt x="758" y="4324"/>
                </a:lnTo>
                <a:lnTo>
                  <a:pt x="611" y="4666"/>
                </a:lnTo>
                <a:lnTo>
                  <a:pt x="465" y="5008"/>
                </a:lnTo>
                <a:lnTo>
                  <a:pt x="342" y="5374"/>
                </a:lnTo>
                <a:lnTo>
                  <a:pt x="245" y="5740"/>
                </a:lnTo>
                <a:lnTo>
                  <a:pt x="147" y="6107"/>
                </a:lnTo>
                <a:lnTo>
                  <a:pt x="98" y="6473"/>
                </a:lnTo>
                <a:lnTo>
                  <a:pt x="49" y="6864"/>
                </a:lnTo>
                <a:lnTo>
                  <a:pt x="1" y="7255"/>
                </a:lnTo>
                <a:lnTo>
                  <a:pt x="1" y="7645"/>
                </a:lnTo>
                <a:lnTo>
                  <a:pt x="1" y="8036"/>
                </a:lnTo>
                <a:lnTo>
                  <a:pt x="49" y="8427"/>
                </a:lnTo>
                <a:lnTo>
                  <a:pt x="98" y="8818"/>
                </a:lnTo>
                <a:lnTo>
                  <a:pt x="147" y="9184"/>
                </a:lnTo>
                <a:lnTo>
                  <a:pt x="245" y="9550"/>
                </a:lnTo>
                <a:lnTo>
                  <a:pt x="342" y="9917"/>
                </a:lnTo>
                <a:lnTo>
                  <a:pt x="465" y="10283"/>
                </a:lnTo>
                <a:lnTo>
                  <a:pt x="611" y="10625"/>
                </a:lnTo>
                <a:lnTo>
                  <a:pt x="758" y="10967"/>
                </a:lnTo>
                <a:lnTo>
                  <a:pt x="929" y="11284"/>
                </a:lnTo>
                <a:lnTo>
                  <a:pt x="1100" y="11602"/>
                </a:lnTo>
                <a:lnTo>
                  <a:pt x="1295" y="11919"/>
                </a:lnTo>
                <a:lnTo>
                  <a:pt x="1515" y="12212"/>
                </a:lnTo>
                <a:lnTo>
                  <a:pt x="1735" y="12506"/>
                </a:lnTo>
                <a:lnTo>
                  <a:pt x="1979" y="12774"/>
                </a:lnTo>
                <a:lnTo>
                  <a:pt x="2247" y="13043"/>
                </a:lnTo>
                <a:lnTo>
                  <a:pt x="2516" y="13311"/>
                </a:lnTo>
                <a:lnTo>
                  <a:pt x="2785" y="13556"/>
                </a:lnTo>
                <a:lnTo>
                  <a:pt x="3078" y="13776"/>
                </a:lnTo>
                <a:lnTo>
                  <a:pt x="3371" y="13995"/>
                </a:lnTo>
                <a:lnTo>
                  <a:pt x="3688" y="14191"/>
                </a:lnTo>
                <a:lnTo>
                  <a:pt x="4006" y="14362"/>
                </a:lnTo>
                <a:lnTo>
                  <a:pt x="4323" y="14533"/>
                </a:lnTo>
                <a:lnTo>
                  <a:pt x="4665" y="14679"/>
                </a:lnTo>
                <a:lnTo>
                  <a:pt x="5007" y="14826"/>
                </a:lnTo>
                <a:lnTo>
                  <a:pt x="5374" y="14948"/>
                </a:lnTo>
                <a:lnTo>
                  <a:pt x="5740" y="15046"/>
                </a:lnTo>
                <a:lnTo>
                  <a:pt x="6106" y="15143"/>
                </a:lnTo>
                <a:lnTo>
                  <a:pt x="6473" y="15192"/>
                </a:lnTo>
                <a:lnTo>
                  <a:pt x="6863" y="15241"/>
                </a:lnTo>
                <a:lnTo>
                  <a:pt x="7254" y="15290"/>
                </a:lnTo>
                <a:lnTo>
                  <a:pt x="8036" y="15290"/>
                </a:lnTo>
                <a:lnTo>
                  <a:pt x="8426" y="15241"/>
                </a:lnTo>
                <a:lnTo>
                  <a:pt x="8817" y="15192"/>
                </a:lnTo>
                <a:lnTo>
                  <a:pt x="9184" y="15143"/>
                </a:lnTo>
                <a:lnTo>
                  <a:pt x="9550" y="15046"/>
                </a:lnTo>
                <a:lnTo>
                  <a:pt x="9916" y="14948"/>
                </a:lnTo>
                <a:lnTo>
                  <a:pt x="10283" y="14826"/>
                </a:lnTo>
                <a:lnTo>
                  <a:pt x="10625" y="14679"/>
                </a:lnTo>
                <a:lnTo>
                  <a:pt x="10966" y="14533"/>
                </a:lnTo>
                <a:lnTo>
                  <a:pt x="11284" y="14362"/>
                </a:lnTo>
                <a:lnTo>
                  <a:pt x="11601" y="14191"/>
                </a:lnTo>
                <a:lnTo>
                  <a:pt x="11919" y="13995"/>
                </a:lnTo>
                <a:lnTo>
                  <a:pt x="12212" y="13776"/>
                </a:lnTo>
                <a:lnTo>
                  <a:pt x="12505" y="13556"/>
                </a:lnTo>
                <a:lnTo>
                  <a:pt x="12774" y="13311"/>
                </a:lnTo>
                <a:lnTo>
                  <a:pt x="13042" y="13043"/>
                </a:lnTo>
                <a:lnTo>
                  <a:pt x="13311" y="12774"/>
                </a:lnTo>
                <a:lnTo>
                  <a:pt x="13555" y="12506"/>
                </a:lnTo>
                <a:lnTo>
                  <a:pt x="13775" y="12212"/>
                </a:lnTo>
                <a:lnTo>
                  <a:pt x="13995" y="11919"/>
                </a:lnTo>
                <a:lnTo>
                  <a:pt x="14190" y="11602"/>
                </a:lnTo>
                <a:lnTo>
                  <a:pt x="14361" y="11284"/>
                </a:lnTo>
                <a:lnTo>
                  <a:pt x="14532" y="10967"/>
                </a:lnTo>
                <a:lnTo>
                  <a:pt x="14679" y="10625"/>
                </a:lnTo>
                <a:lnTo>
                  <a:pt x="14825" y="10283"/>
                </a:lnTo>
                <a:lnTo>
                  <a:pt x="14947" y="9917"/>
                </a:lnTo>
                <a:lnTo>
                  <a:pt x="15045" y="9550"/>
                </a:lnTo>
                <a:lnTo>
                  <a:pt x="15143" y="9184"/>
                </a:lnTo>
                <a:lnTo>
                  <a:pt x="15192" y="8818"/>
                </a:lnTo>
                <a:lnTo>
                  <a:pt x="15240" y="8427"/>
                </a:lnTo>
                <a:lnTo>
                  <a:pt x="15289" y="8036"/>
                </a:lnTo>
                <a:lnTo>
                  <a:pt x="15289" y="7645"/>
                </a:lnTo>
                <a:lnTo>
                  <a:pt x="15289" y="7255"/>
                </a:lnTo>
                <a:lnTo>
                  <a:pt x="15240" y="6864"/>
                </a:lnTo>
                <a:lnTo>
                  <a:pt x="15192" y="6473"/>
                </a:lnTo>
                <a:lnTo>
                  <a:pt x="15143" y="6107"/>
                </a:lnTo>
                <a:lnTo>
                  <a:pt x="15045" y="5740"/>
                </a:lnTo>
                <a:lnTo>
                  <a:pt x="14947" y="5374"/>
                </a:lnTo>
                <a:lnTo>
                  <a:pt x="14825" y="5008"/>
                </a:lnTo>
                <a:lnTo>
                  <a:pt x="14679" y="4666"/>
                </a:lnTo>
                <a:lnTo>
                  <a:pt x="14532" y="4324"/>
                </a:lnTo>
                <a:lnTo>
                  <a:pt x="14361" y="4006"/>
                </a:lnTo>
                <a:lnTo>
                  <a:pt x="14190" y="3689"/>
                </a:lnTo>
                <a:lnTo>
                  <a:pt x="13995" y="3371"/>
                </a:lnTo>
                <a:lnTo>
                  <a:pt x="13775" y="3078"/>
                </a:lnTo>
                <a:lnTo>
                  <a:pt x="13555" y="2785"/>
                </a:lnTo>
                <a:lnTo>
                  <a:pt x="13311" y="2516"/>
                </a:lnTo>
                <a:lnTo>
                  <a:pt x="13042" y="2248"/>
                </a:lnTo>
                <a:lnTo>
                  <a:pt x="12774" y="1979"/>
                </a:lnTo>
                <a:lnTo>
                  <a:pt x="12505" y="1735"/>
                </a:lnTo>
                <a:lnTo>
                  <a:pt x="12212" y="1515"/>
                </a:lnTo>
                <a:lnTo>
                  <a:pt x="11919" y="1295"/>
                </a:lnTo>
                <a:lnTo>
                  <a:pt x="11601" y="1100"/>
                </a:lnTo>
                <a:lnTo>
                  <a:pt x="11284" y="929"/>
                </a:lnTo>
                <a:lnTo>
                  <a:pt x="10966" y="758"/>
                </a:lnTo>
                <a:lnTo>
                  <a:pt x="10625" y="611"/>
                </a:lnTo>
                <a:lnTo>
                  <a:pt x="10283" y="465"/>
                </a:lnTo>
                <a:lnTo>
                  <a:pt x="9916" y="343"/>
                </a:lnTo>
                <a:lnTo>
                  <a:pt x="9550" y="245"/>
                </a:lnTo>
                <a:lnTo>
                  <a:pt x="9184" y="147"/>
                </a:lnTo>
                <a:lnTo>
                  <a:pt x="8817" y="99"/>
                </a:lnTo>
                <a:lnTo>
                  <a:pt x="8426" y="50"/>
                </a:lnTo>
                <a:lnTo>
                  <a:pt x="803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ransition spd="slow">
    <p:randomBar dir="vert"/>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p21"/>
          <p:cNvSpPr txBox="1">
            <a:spLocks noGrp="1"/>
          </p:cNvSpPr>
          <p:nvPr>
            <p:ph type="title"/>
          </p:nvPr>
        </p:nvSpPr>
        <p:spPr>
          <a:xfrm>
            <a:off x="868550" y="0"/>
            <a:ext cx="7407000" cy="1063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a:t>1.3 Kiến Trúc Kho Dữ Liệu</a:t>
            </a:r>
            <a:endParaRPr sz="3200"/>
          </a:p>
        </p:txBody>
      </p:sp>
      <p:sp>
        <p:nvSpPr>
          <p:cNvPr id="287" name="Google Shape;287;p21"/>
          <p:cNvSpPr txBox="1">
            <a:spLocks noGrp="1"/>
          </p:cNvSpPr>
          <p:nvPr>
            <p:ph type="body" idx="1"/>
          </p:nvPr>
        </p:nvSpPr>
        <p:spPr>
          <a:xfrm>
            <a:off x="52474" y="438211"/>
            <a:ext cx="4519526" cy="4080000"/>
          </a:xfrm>
          <a:prstGeom prst="rect">
            <a:avLst/>
          </a:prstGeom>
        </p:spPr>
        <p:txBody>
          <a:bodyPr spcFirstLastPara="1" wrap="square" lIns="91425" tIns="91425" rIns="91425" bIns="91425" anchor="ctr" anchorCtr="0">
            <a:noAutofit/>
          </a:bodyPr>
          <a:lstStyle/>
          <a:p>
            <a:pPr marL="50800" indent="0">
              <a:buNone/>
            </a:pPr>
            <a:r>
              <a:rPr lang="en" sz="2000" b="1">
                <a:solidFill>
                  <a:srgbClr val="7BD100"/>
                </a:solidFill>
                <a:latin typeface="Varela Round" panose="020B0604020202020204" charset="-79"/>
                <a:cs typeface="Varela Round" panose="020B0604020202020204" charset="-79"/>
              </a:rPr>
              <a:t>Kiến trúc 3 tầng :</a:t>
            </a:r>
            <a:endParaRPr lang="en-US" sz="2000"/>
          </a:p>
          <a:p>
            <a:pPr marL="50800" indent="0">
              <a:buNone/>
            </a:pPr>
            <a:r>
              <a:rPr lang="vi-VN" sz="1600"/>
              <a:t>- Kiến trúc 3 tầng có bước ETL, phân theo chủ</a:t>
            </a:r>
            <a:r>
              <a:rPr lang="en-US" sz="1600"/>
              <a:t> </a:t>
            </a:r>
            <a:r>
              <a:rPr lang="vi-VN" sz="1600"/>
              <a:t>đề Data mart</a:t>
            </a:r>
          </a:p>
          <a:p>
            <a:pPr marL="50800" indent="0">
              <a:buNone/>
            </a:pPr>
            <a:r>
              <a:rPr lang="vi-VN" sz="1600"/>
              <a:t>- Với kiến trúc 3 tầng, dữ liệu được làm sạch,</a:t>
            </a:r>
            <a:r>
              <a:rPr lang="en-US" sz="1600"/>
              <a:t> </a:t>
            </a:r>
            <a:r>
              <a:rPr lang="vi-VN" sz="1600"/>
              <a:t>xử lý để đưa vào kho dữ liệu</a:t>
            </a:r>
          </a:p>
          <a:p>
            <a:pPr marL="50800" indent="0">
              <a:buNone/>
            </a:pPr>
            <a:r>
              <a:rPr lang="vi-VN" sz="1600"/>
              <a:t>- Kho dữ liệu phân ra thành những kho dữ</a:t>
            </a:r>
            <a:r>
              <a:rPr lang="en-US" sz="1600"/>
              <a:t> l</a:t>
            </a:r>
            <a:r>
              <a:rPr lang="vi-VN" sz="1600"/>
              <a:t>iệu theo chủ đề(Data mart), đây là việc cần</a:t>
            </a:r>
            <a:r>
              <a:rPr lang="en-US" sz="1600"/>
              <a:t> </a:t>
            </a:r>
            <a:r>
              <a:rPr lang="vi-VN" sz="1600"/>
              <a:t>thiết cho những ứng dụng hỗ trợ ra quyết</a:t>
            </a:r>
            <a:r>
              <a:rPr lang="en-US" sz="1600"/>
              <a:t> </a:t>
            </a:r>
            <a:r>
              <a:rPr lang="vi-VN" sz="1600"/>
              <a:t>định theo từng nhóm người sử dụng.</a:t>
            </a:r>
            <a:endParaRPr lang="en-US" sz="1600"/>
          </a:p>
        </p:txBody>
      </p:sp>
      <p:sp>
        <p:nvSpPr>
          <p:cNvPr id="289" name="Google Shape;289;p21"/>
          <p:cNvSpPr txBox="1">
            <a:spLocks noGrp="1"/>
          </p:cNvSpPr>
          <p:nvPr>
            <p:ph type="sldNum" idx="12"/>
          </p:nvPr>
        </p:nvSpPr>
        <p:spPr>
          <a:xfrm>
            <a:off x="4297650" y="4749851"/>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10</a:t>
            </a:fld>
            <a:endParaRPr/>
          </a:p>
        </p:txBody>
      </p:sp>
      <p:pic>
        <p:nvPicPr>
          <p:cNvPr id="7" name="Picture 6">
            <a:extLst>
              <a:ext uri="{FF2B5EF4-FFF2-40B4-BE49-F238E27FC236}">
                <a16:creationId xmlns:a16="http://schemas.microsoft.com/office/drawing/2014/main" id="{79589D1B-0307-423E-8244-68D831E66D64}"/>
              </a:ext>
            </a:extLst>
          </p:cNvPr>
          <p:cNvPicPr>
            <a:picLocks noChangeAspect="1"/>
          </p:cNvPicPr>
          <p:nvPr/>
        </p:nvPicPr>
        <p:blipFill>
          <a:blip r:embed="rId3"/>
          <a:stretch>
            <a:fillRect/>
          </a:stretch>
        </p:blipFill>
        <p:spPr>
          <a:xfrm>
            <a:off x="4672853" y="1076782"/>
            <a:ext cx="4471147" cy="4053385"/>
          </a:xfrm>
          <a:prstGeom prst="rect">
            <a:avLst/>
          </a:prstGeom>
        </p:spPr>
      </p:pic>
    </p:spTree>
    <p:extLst>
      <p:ext uri="{BB962C8B-B14F-4D97-AF65-F5344CB8AC3E}">
        <p14:creationId xmlns:p14="http://schemas.microsoft.com/office/powerpoint/2010/main" val="117147312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13"/>
          <p:cNvSpPr txBox="1">
            <a:spLocks noGrp="1"/>
          </p:cNvSpPr>
          <p:nvPr>
            <p:ph type="title"/>
          </p:nvPr>
        </p:nvSpPr>
        <p:spPr>
          <a:xfrm>
            <a:off x="457200" y="-1"/>
            <a:ext cx="8229600" cy="1063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a:t>1.4 MÔ HÌNH KHO DỮ LIỆU </a:t>
            </a:r>
            <a:endParaRPr sz="3200"/>
          </a:p>
        </p:txBody>
      </p:sp>
      <p:sp>
        <p:nvSpPr>
          <p:cNvPr id="213" name="Google Shape;213;p13"/>
          <p:cNvSpPr txBox="1">
            <a:spLocks noGrp="1"/>
          </p:cNvSpPr>
          <p:nvPr>
            <p:ph type="body" idx="2"/>
          </p:nvPr>
        </p:nvSpPr>
        <p:spPr>
          <a:xfrm>
            <a:off x="129615" y="1204049"/>
            <a:ext cx="4168035" cy="3452356"/>
          </a:xfrm>
          <a:prstGeom prst="rect">
            <a:avLst/>
          </a:prstGeom>
        </p:spPr>
        <p:txBody>
          <a:bodyPr spcFirstLastPara="1" wrap="square" lIns="91425" tIns="91425" rIns="91425" bIns="91425" anchor="t" anchorCtr="0">
            <a:noAutofit/>
          </a:bodyPr>
          <a:lstStyle/>
          <a:p>
            <a:pPr marL="0" indent="0">
              <a:buNone/>
            </a:pPr>
            <a:r>
              <a:rPr lang="en-US" sz="2000" b="1">
                <a:solidFill>
                  <a:srgbClr val="7BD100"/>
                </a:solidFill>
              </a:rPr>
              <a:t>H</a:t>
            </a:r>
            <a:r>
              <a:rPr lang="en" sz="2000" b="1">
                <a:solidFill>
                  <a:srgbClr val="7BD100"/>
                </a:solidFill>
              </a:rPr>
              <a:t>ướng Chủ Để :</a:t>
            </a:r>
          </a:p>
          <a:p>
            <a:pPr marL="0" indent="0">
              <a:buNone/>
            </a:pPr>
            <a:r>
              <a:rPr lang="vi-VN" sz="1800"/>
              <a:t>Vì các đặc điểm dữ liệu được tổ chức hướng chủ đề, nên mô hình quan hệ thực thể được dùng trong thiết kế cơ sở dữ liệu (CSDL) tác nghiệp là không còn phù hợp. Trong thực tế, người ta dùng 2 khái niệm là độ đo (measure) và chiều phân tích (dimension) để biểu diễn dữ liệu trong kho.</a:t>
            </a:r>
            <a:endParaRPr lang="en-US" sz="1800"/>
          </a:p>
          <a:p>
            <a:pPr marL="0" indent="0">
              <a:buNone/>
            </a:pPr>
            <a:endParaRPr sz="1400"/>
          </a:p>
        </p:txBody>
      </p:sp>
      <p:sp>
        <p:nvSpPr>
          <p:cNvPr id="214" name="Google Shape;214;p13"/>
          <p:cNvSpPr txBox="1">
            <a:spLocks noGrp="1"/>
          </p:cNvSpPr>
          <p:nvPr>
            <p:ph type="body" idx="2"/>
          </p:nvPr>
        </p:nvSpPr>
        <p:spPr>
          <a:xfrm>
            <a:off x="4571999" y="1204049"/>
            <a:ext cx="4442385" cy="3545801"/>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2000" b="1">
                <a:solidFill>
                  <a:srgbClr val="7BD100"/>
                </a:solidFill>
              </a:rPr>
              <a:t>Tích Hợp :</a:t>
            </a:r>
            <a:endParaRPr lang="en-US" sz="2000" b="1">
              <a:solidFill>
                <a:srgbClr val="7BD100"/>
              </a:solidFill>
            </a:endParaRPr>
          </a:p>
          <a:p>
            <a:pPr marL="0" indent="0">
              <a:buNone/>
            </a:pPr>
            <a:r>
              <a:rPr lang="vi-VN" sz="1800"/>
              <a:t>Một số mô hình sau đã được thiết kế để biểu diễn các độ đo và chiều phân tích. Người ta vẫn dùng mô hình cơ sở dữ liệu quan hệ để biểu diễn, trong đó bảng sự kiện (Fact) sẽ được tạo ra để chứa các độ đo, và bảng chiều (demension) được dùng để chứa thông tin về các chiều phân tích, bảng sự kiện sẽ có mối quan hệ với bảng chiều tương ứng.</a:t>
            </a:r>
          </a:p>
        </p:txBody>
      </p:sp>
      <p:sp>
        <p:nvSpPr>
          <p:cNvPr id="216" name="Google Shape;216;p13"/>
          <p:cNvSpPr txBox="1">
            <a:spLocks noGrp="1"/>
          </p:cNvSpPr>
          <p:nvPr>
            <p:ph type="sldNum" idx="12"/>
          </p:nvPr>
        </p:nvSpPr>
        <p:spPr>
          <a:xfrm>
            <a:off x="4297650" y="4749851"/>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11</a:t>
            </a:fld>
            <a:endParaRPr/>
          </a:p>
        </p:txBody>
      </p:sp>
    </p:spTree>
    <p:extLst>
      <p:ext uri="{BB962C8B-B14F-4D97-AF65-F5344CB8AC3E}">
        <p14:creationId xmlns:p14="http://schemas.microsoft.com/office/powerpoint/2010/main" val="12513292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p19"/>
          <p:cNvSpPr txBox="1">
            <a:spLocks noGrp="1"/>
          </p:cNvSpPr>
          <p:nvPr>
            <p:ph type="body" idx="1"/>
          </p:nvPr>
        </p:nvSpPr>
        <p:spPr>
          <a:xfrm>
            <a:off x="0" y="1063498"/>
            <a:ext cx="4459348" cy="4080001"/>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solidFill>
                  <a:srgbClr val="7BD100"/>
                </a:solidFill>
              </a:rPr>
              <a:t>Fact</a:t>
            </a:r>
          </a:p>
          <a:p>
            <a:pPr marL="0" lvl="0" indent="0" algn="l" rtl="0">
              <a:spcBef>
                <a:spcPts val="600"/>
              </a:spcBef>
              <a:spcAft>
                <a:spcPts val="0"/>
              </a:spcAft>
              <a:buNone/>
            </a:pPr>
            <a:r>
              <a:rPr lang="vi-VN" sz="1500"/>
              <a:t>Chứa các dữ liệu có tính chất đo đạc được.</a:t>
            </a:r>
          </a:p>
          <a:p>
            <a:pPr marL="0" lvl="0" indent="0" algn="l" rtl="0">
              <a:spcBef>
                <a:spcPts val="600"/>
              </a:spcBef>
              <a:spcAft>
                <a:spcPts val="0"/>
              </a:spcAft>
              <a:buNone/>
            </a:pPr>
            <a:r>
              <a:rPr lang="vi-VN" sz="1500"/>
              <a:t>Có 2 loại dữ liệu:</a:t>
            </a:r>
          </a:p>
          <a:p>
            <a:pPr marL="533400" lvl="1" indent="0">
              <a:buNone/>
            </a:pPr>
            <a:r>
              <a:rPr lang="vi-VN" sz="1500"/>
              <a:t>_Fact (measurement)</a:t>
            </a:r>
          </a:p>
          <a:p>
            <a:pPr marL="457200" lvl="1" indent="0">
              <a:buNone/>
            </a:pPr>
            <a:r>
              <a:rPr lang="vi-VN" sz="1500"/>
              <a:t>	⁃ Thường là dữ liệu số và có tính cộng</a:t>
            </a:r>
          </a:p>
          <a:p>
            <a:pPr marL="533400" lvl="1" indent="0">
              <a:buNone/>
            </a:pPr>
            <a:r>
              <a:rPr lang="vi-VN" sz="1500"/>
              <a:t>_Khoá ngoại</a:t>
            </a:r>
          </a:p>
          <a:p>
            <a:pPr marL="457200" lvl="1" indent="0">
              <a:buNone/>
            </a:pPr>
            <a:r>
              <a:rPr lang="vi-VN" sz="1500"/>
              <a:t>	⁃ Tham chiếu tới bảng Dimension</a:t>
            </a:r>
          </a:p>
          <a:p>
            <a:pPr marL="0" lvl="0" indent="0" algn="l" rtl="0">
              <a:spcBef>
                <a:spcPts val="600"/>
              </a:spcBef>
              <a:spcAft>
                <a:spcPts val="0"/>
              </a:spcAft>
              <a:buNone/>
            </a:pPr>
            <a:r>
              <a:rPr lang="vi-VN" sz="1500"/>
              <a:t>Những giá trị định lượng này được sử dụng để thống kê và dự báo</a:t>
            </a:r>
          </a:p>
        </p:txBody>
      </p:sp>
      <p:sp>
        <p:nvSpPr>
          <p:cNvPr id="270" name="Google Shape;270;p19"/>
          <p:cNvSpPr txBox="1">
            <a:spLocks noGrp="1"/>
          </p:cNvSpPr>
          <p:nvPr>
            <p:ph type="title"/>
          </p:nvPr>
        </p:nvSpPr>
        <p:spPr>
          <a:xfrm>
            <a:off x="457200" y="-1"/>
            <a:ext cx="8229600" cy="1063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a:t>1.4 MÔ HÌNH KHO DỮ LIỆU </a:t>
            </a:r>
            <a:endParaRPr sz="3200"/>
          </a:p>
        </p:txBody>
      </p:sp>
      <p:sp>
        <p:nvSpPr>
          <p:cNvPr id="271" name="Google Shape;271;p19"/>
          <p:cNvSpPr txBox="1">
            <a:spLocks noGrp="1"/>
          </p:cNvSpPr>
          <p:nvPr>
            <p:ph type="body" idx="2"/>
          </p:nvPr>
        </p:nvSpPr>
        <p:spPr>
          <a:xfrm>
            <a:off x="4572000" y="1063497"/>
            <a:ext cx="4793876" cy="4079953"/>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solidFill>
                  <a:srgbClr val="7BD100"/>
                </a:solidFill>
              </a:rPr>
              <a:t>Dimension</a:t>
            </a:r>
            <a:endParaRPr b="1">
              <a:solidFill>
                <a:srgbClr val="7BD100"/>
              </a:solidFill>
            </a:endParaRPr>
          </a:p>
          <a:p>
            <a:pPr marL="76200" indent="0">
              <a:buNone/>
            </a:pPr>
            <a:r>
              <a:rPr lang="vi-VN" sz="1600"/>
              <a:t>Chứa các thông tin mô tả nghiệp vụ</a:t>
            </a:r>
          </a:p>
          <a:p>
            <a:pPr marL="533400" lvl="1" indent="0">
              <a:buNone/>
            </a:pPr>
            <a:r>
              <a:rPr lang="vi-VN" sz="1600"/>
              <a:t>− Thuộc tính của Dimension</a:t>
            </a:r>
          </a:p>
          <a:p>
            <a:pPr marL="533400" lvl="1" indent="0">
              <a:buNone/>
            </a:pPr>
            <a:r>
              <a:rPr lang="vi-VN" sz="1600"/>
              <a:t>− Thường là dữ liệu text và có tính mô tả</a:t>
            </a:r>
          </a:p>
          <a:p>
            <a:pPr marL="76200" indent="0">
              <a:buNone/>
            </a:pPr>
            <a:r>
              <a:rPr lang="vi-VN" sz="1600"/>
              <a:t>• Có 1 khóa chính</a:t>
            </a:r>
          </a:p>
          <a:p>
            <a:pPr marL="533400" lvl="1" indent="0">
              <a:buNone/>
            </a:pPr>
            <a:r>
              <a:rPr lang="vi-VN" sz="1600"/>
              <a:t>− Kết nối với Fact Table</a:t>
            </a:r>
          </a:p>
          <a:p>
            <a:pPr marL="76200" indent="0">
              <a:buNone/>
            </a:pPr>
            <a:r>
              <a:rPr lang="vi-VN" sz="1600"/>
              <a:t>• Còn được gọi là bảng tra cứu</a:t>
            </a:r>
            <a:endParaRPr lang="en-US" sz="1600"/>
          </a:p>
          <a:p>
            <a:pPr marL="0" lvl="0" indent="0" algn="l" rtl="0">
              <a:spcBef>
                <a:spcPts val="600"/>
              </a:spcBef>
              <a:spcAft>
                <a:spcPts val="0"/>
              </a:spcAft>
              <a:buNone/>
            </a:pPr>
            <a:endParaRPr/>
          </a:p>
        </p:txBody>
      </p:sp>
      <p:sp>
        <p:nvSpPr>
          <p:cNvPr id="272" name="Google Shape;272;p19"/>
          <p:cNvSpPr txBox="1">
            <a:spLocks noGrp="1"/>
          </p:cNvSpPr>
          <p:nvPr>
            <p:ph type="sldNum" idx="12"/>
          </p:nvPr>
        </p:nvSpPr>
        <p:spPr>
          <a:xfrm>
            <a:off x="4297650" y="4749851"/>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12</a:t>
            </a:fld>
            <a:endParaRPr/>
          </a:p>
        </p:txBody>
      </p:sp>
    </p:spTree>
    <p:extLst>
      <p:ext uri="{BB962C8B-B14F-4D97-AF65-F5344CB8AC3E}">
        <p14:creationId xmlns:p14="http://schemas.microsoft.com/office/powerpoint/2010/main" val="426226123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7" name="Google Shape;287;p21"/>
          <p:cNvSpPr txBox="1">
            <a:spLocks noGrp="1"/>
          </p:cNvSpPr>
          <p:nvPr>
            <p:ph type="body" idx="1"/>
          </p:nvPr>
        </p:nvSpPr>
        <p:spPr>
          <a:xfrm>
            <a:off x="4624474" y="1063500"/>
            <a:ext cx="4519526" cy="4080000"/>
          </a:xfrm>
          <a:prstGeom prst="rect">
            <a:avLst/>
          </a:prstGeom>
        </p:spPr>
        <p:txBody>
          <a:bodyPr spcFirstLastPara="1" wrap="square" lIns="91425" tIns="91425" rIns="91425" bIns="91425" anchor="ctr" anchorCtr="0">
            <a:noAutofit/>
          </a:bodyPr>
          <a:lstStyle/>
          <a:p>
            <a:pPr marL="50800" indent="0">
              <a:buNone/>
            </a:pPr>
            <a:r>
              <a:rPr lang="en" sz="2000" b="1">
                <a:solidFill>
                  <a:srgbClr val="7BD100"/>
                </a:solidFill>
                <a:latin typeface="Varela Round" panose="020B0604020202020204" charset="-79"/>
                <a:cs typeface="Varela Round" panose="020B0604020202020204" charset="-79"/>
              </a:rPr>
              <a:t>Lược đồ sao :</a:t>
            </a:r>
            <a:endParaRPr lang="en-US" sz="2000"/>
          </a:p>
          <a:p>
            <a:pPr marL="508000" lvl="1" indent="0">
              <a:buNone/>
            </a:pPr>
            <a:r>
              <a:rPr lang="vi-VN" sz="1600"/>
              <a:t>− Giống như ngôi sao</a:t>
            </a:r>
          </a:p>
          <a:p>
            <a:pPr marL="508000" lvl="1" indent="0">
              <a:buNone/>
            </a:pPr>
            <a:r>
              <a:rPr lang="vi-VN" sz="1600"/>
              <a:t>− Có các điểm phát ra từ một trung tâm</a:t>
            </a:r>
          </a:p>
          <a:p>
            <a:pPr marL="508000" lvl="1" indent="0">
              <a:buNone/>
            </a:pPr>
            <a:r>
              <a:rPr lang="vi-VN" sz="1600"/>
              <a:t>− Trung tâm là các Fact Tables</a:t>
            </a:r>
          </a:p>
          <a:p>
            <a:pPr marL="508000" lvl="1" indent="0">
              <a:buNone/>
            </a:pPr>
            <a:r>
              <a:rPr lang="vi-VN" sz="1600"/>
              <a:t>− Các điểm phát ra là các Dimension Tables</a:t>
            </a:r>
            <a:endParaRPr lang="en-US" sz="1600"/>
          </a:p>
          <a:p>
            <a:pPr marL="50800" indent="0">
              <a:buNone/>
            </a:pPr>
            <a:endParaRPr lang="en-US" sz="1600"/>
          </a:p>
        </p:txBody>
      </p:sp>
      <p:sp>
        <p:nvSpPr>
          <p:cNvPr id="289" name="Google Shape;289;p21"/>
          <p:cNvSpPr txBox="1">
            <a:spLocks noGrp="1"/>
          </p:cNvSpPr>
          <p:nvPr>
            <p:ph type="sldNum" idx="12"/>
          </p:nvPr>
        </p:nvSpPr>
        <p:spPr>
          <a:xfrm>
            <a:off x="4297650" y="4749851"/>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13</a:t>
            </a:fld>
            <a:endParaRPr/>
          </a:p>
        </p:txBody>
      </p:sp>
      <p:sp>
        <p:nvSpPr>
          <p:cNvPr id="10" name="Google Shape;270;p19">
            <a:extLst>
              <a:ext uri="{FF2B5EF4-FFF2-40B4-BE49-F238E27FC236}">
                <a16:creationId xmlns:a16="http://schemas.microsoft.com/office/drawing/2014/main" id="{7CEA5ECC-FA2F-42CD-96E4-BAF372400189}"/>
              </a:ext>
            </a:extLst>
          </p:cNvPr>
          <p:cNvSpPr txBox="1">
            <a:spLocks noGrp="1"/>
          </p:cNvSpPr>
          <p:nvPr>
            <p:ph type="title"/>
          </p:nvPr>
        </p:nvSpPr>
        <p:spPr>
          <a:xfrm>
            <a:off x="457200" y="-1"/>
            <a:ext cx="8229600" cy="1063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a:t>1.4 MÔ HÌNH KHO DỮ LIỆU </a:t>
            </a:r>
            <a:endParaRPr sz="3200"/>
          </a:p>
        </p:txBody>
      </p:sp>
      <p:pic>
        <p:nvPicPr>
          <p:cNvPr id="11" name="Picture 10">
            <a:extLst>
              <a:ext uri="{FF2B5EF4-FFF2-40B4-BE49-F238E27FC236}">
                <a16:creationId xmlns:a16="http://schemas.microsoft.com/office/drawing/2014/main" id="{D1F5A865-431A-4125-BB40-3C1866D86A14}"/>
              </a:ext>
            </a:extLst>
          </p:cNvPr>
          <p:cNvPicPr>
            <a:picLocks noChangeAspect="1"/>
          </p:cNvPicPr>
          <p:nvPr/>
        </p:nvPicPr>
        <p:blipFill>
          <a:blip r:embed="rId3"/>
          <a:stretch>
            <a:fillRect/>
          </a:stretch>
        </p:blipFill>
        <p:spPr>
          <a:xfrm>
            <a:off x="0" y="1143536"/>
            <a:ext cx="4611919" cy="3125906"/>
          </a:xfrm>
          <a:prstGeom prst="rect">
            <a:avLst/>
          </a:prstGeom>
        </p:spPr>
      </p:pic>
    </p:spTree>
    <p:extLst>
      <p:ext uri="{BB962C8B-B14F-4D97-AF65-F5344CB8AC3E}">
        <p14:creationId xmlns:p14="http://schemas.microsoft.com/office/powerpoint/2010/main" val="4939307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7" name="Google Shape;287;p21"/>
          <p:cNvSpPr txBox="1">
            <a:spLocks noGrp="1"/>
          </p:cNvSpPr>
          <p:nvPr>
            <p:ph type="body" idx="1"/>
          </p:nvPr>
        </p:nvSpPr>
        <p:spPr>
          <a:xfrm>
            <a:off x="4624474" y="1197970"/>
            <a:ext cx="4519526" cy="4080000"/>
          </a:xfrm>
          <a:prstGeom prst="rect">
            <a:avLst/>
          </a:prstGeom>
        </p:spPr>
        <p:txBody>
          <a:bodyPr spcFirstLastPara="1" wrap="square" lIns="91425" tIns="91425" rIns="91425" bIns="91425" anchor="ctr" anchorCtr="0">
            <a:noAutofit/>
          </a:bodyPr>
          <a:lstStyle/>
          <a:p>
            <a:pPr marL="50800" indent="0">
              <a:buNone/>
            </a:pPr>
            <a:r>
              <a:rPr lang="en" sz="2000" b="1">
                <a:solidFill>
                  <a:srgbClr val="7BD100"/>
                </a:solidFill>
                <a:latin typeface="Varela Round" panose="020B0604020202020204" charset="-79"/>
                <a:cs typeface="Varela Round" panose="020B0604020202020204" charset="-79"/>
              </a:rPr>
              <a:t>Lược đồ bông tuyết:</a:t>
            </a:r>
            <a:endParaRPr lang="en-US" sz="2000"/>
          </a:p>
          <a:p>
            <a:pPr marL="50800" indent="0">
              <a:buNone/>
            </a:pPr>
            <a:r>
              <a:rPr lang="vi-VN" sz="2000"/>
              <a:t>- Là lược đồ KDL phức tạp</a:t>
            </a:r>
          </a:p>
          <a:p>
            <a:pPr marL="508000" lvl="1" indent="0">
              <a:buNone/>
            </a:pPr>
            <a:r>
              <a:rPr lang="vi-VN" sz="2000"/>
              <a:t>− Chuẩn hóa Dimension Table để giảm trùng lắp</a:t>
            </a:r>
          </a:p>
          <a:p>
            <a:pPr marL="50800" indent="0">
              <a:buNone/>
            </a:pPr>
            <a:r>
              <a:rPr lang="vi-VN" sz="2000"/>
              <a:t>• Hình bông tuyết</a:t>
            </a:r>
          </a:p>
          <a:p>
            <a:pPr marL="508000" lvl="1" indent="0">
              <a:buNone/>
            </a:pPr>
            <a:r>
              <a:rPr lang="vi-VN" sz="2000"/>
              <a:t>− Giống như bông tuyết</a:t>
            </a:r>
          </a:p>
          <a:p>
            <a:pPr marL="508000" lvl="1" indent="0">
              <a:buNone/>
            </a:pPr>
            <a:r>
              <a:rPr lang="vi-VN" sz="2000"/>
              <a:t>− Có các điểm tiếp tục phát triển</a:t>
            </a:r>
          </a:p>
          <a:p>
            <a:pPr marL="50800" indent="0">
              <a:buNone/>
            </a:pPr>
            <a:r>
              <a:rPr lang="vi-VN" sz="2000"/>
              <a:t>• Tăng thêm Dimension</a:t>
            </a:r>
            <a:endParaRPr lang="en-US" sz="2000"/>
          </a:p>
          <a:p>
            <a:pPr marL="50800" indent="0">
              <a:buNone/>
            </a:pPr>
            <a:endParaRPr lang="en-US" sz="1600"/>
          </a:p>
        </p:txBody>
      </p:sp>
      <p:sp>
        <p:nvSpPr>
          <p:cNvPr id="289" name="Google Shape;289;p21"/>
          <p:cNvSpPr txBox="1">
            <a:spLocks noGrp="1"/>
          </p:cNvSpPr>
          <p:nvPr>
            <p:ph type="sldNum" idx="12"/>
          </p:nvPr>
        </p:nvSpPr>
        <p:spPr>
          <a:xfrm>
            <a:off x="4297650" y="4749851"/>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14</a:t>
            </a:fld>
            <a:endParaRPr/>
          </a:p>
        </p:txBody>
      </p:sp>
      <p:sp>
        <p:nvSpPr>
          <p:cNvPr id="8" name="Google Shape;270;p19">
            <a:extLst>
              <a:ext uri="{FF2B5EF4-FFF2-40B4-BE49-F238E27FC236}">
                <a16:creationId xmlns:a16="http://schemas.microsoft.com/office/drawing/2014/main" id="{81A0EA56-C10B-4A59-B3BB-7728B8C198ED}"/>
              </a:ext>
            </a:extLst>
          </p:cNvPr>
          <p:cNvSpPr txBox="1">
            <a:spLocks noGrp="1"/>
          </p:cNvSpPr>
          <p:nvPr>
            <p:ph type="title"/>
          </p:nvPr>
        </p:nvSpPr>
        <p:spPr>
          <a:xfrm>
            <a:off x="457200" y="-1"/>
            <a:ext cx="8229600" cy="1063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a:t>1.4 MÔ HÌNH KHO DỮ LIỆU </a:t>
            </a:r>
            <a:endParaRPr sz="3200"/>
          </a:p>
        </p:txBody>
      </p:sp>
      <p:pic>
        <p:nvPicPr>
          <p:cNvPr id="10" name="Picture 9">
            <a:extLst>
              <a:ext uri="{FF2B5EF4-FFF2-40B4-BE49-F238E27FC236}">
                <a16:creationId xmlns:a16="http://schemas.microsoft.com/office/drawing/2014/main" id="{80DC2E27-66DC-4096-AC18-00398A74065F}"/>
              </a:ext>
            </a:extLst>
          </p:cNvPr>
          <p:cNvPicPr>
            <a:picLocks noChangeAspect="1"/>
          </p:cNvPicPr>
          <p:nvPr/>
        </p:nvPicPr>
        <p:blipFill>
          <a:blip r:embed="rId3"/>
          <a:stretch>
            <a:fillRect/>
          </a:stretch>
        </p:blipFill>
        <p:spPr>
          <a:xfrm>
            <a:off x="52475" y="1063499"/>
            <a:ext cx="4519525" cy="4084136"/>
          </a:xfrm>
          <a:prstGeom prst="rect">
            <a:avLst/>
          </a:prstGeom>
        </p:spPr>
      </p:pic>
    </p:spTree>
    <p:extLst>
      <p:ext uri="{BB962C8B-B14F-4D97-AF65-F5344CB8AC3E}">
        <p14:creationId xmlns:p14="http://schemas.microsoft.com/office/powerpoint/2010/main" val="341852295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Hình chữ nhật 3"/>
          <p:cNvSpPr/>
          <p:nvPr/>
        </p:nvSpPr>
        <p:spPr>
          <a:xfrm>
            <a:off x="0" y="0"/>
            <a:ext cx="960120" cy="5143500"/>
          </a:xfrm>
          <a:prstGeom prst="rect">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ln w="38100">
                  <a:solidFill>
                    <a:schemeClr val="bg1"/>
                  </a:solidFill>
                  <a:prstDash val="lgDashDotDot"/>
                </a:ln>
                <a:solidFill>
                  <a:schemeClr val="accent4">
                    <a:lumMod val="60000"/>
                    <a:lumOff val="40000"/>
                  </a:schemeClr>
                </a:solidFill>
                <a:latin typeface="Tahoma" panose="020B0604030504040204" pitchFamily="34" charset="0"/>
                <a:ea typeface="Tahoma" panose="020B0604030504040204" pitchFamily="34" charset="0"/>
                <a:cs typeface="Tahoma" panose="020B0604030504040204" pitchFamily="34" charset="0"/>
              </a:rPr>
              <a:t>N</a:t>
            </a:r>
          </a:p>
          <a:p>
            <a:pPr algn="ctr"/>
            <a:r>
              <a:rPr lang="en-US" sz="3600" b="1" dirty="0">
                <a:ln w="38100">
                  <a:solidFill>
                    <a:schemeClr val="bg1"/>
                  </a:solidFill>
                  <a:prstDash val="lgDashDotDot"/>
                </a:ln>
                <a:solidFill>
                  <a:schemeClr val="accent4">
                    <a:lumMod val="60000"/>
                    <a:lumOff val="40000"/>
                  </a:schemeClr>
                </a:solidFill>
                <a:latin typeface="Tahoma" panose="020B0604030504040204" pitchFamily="34" charset="0"/>
                <a:ea typeface="Tahoma" panose="020B0604030504040204" pitchFamily="34" charset="0"/>
                <a:cs typeface="Tahoma" panose="020B0604030504040204" pitchFamily="34" charset="0"/>
              </a:rPr>
              <a:t>Ộ</a:t>
            </a:r>
          </a:p>
          <a:p>
            <a:pPr algn="ctr"/>
            <a:r>
              <a:rPr lang="en-US" sz="3600" b="1" dirty="0">
                <a:ln w="38100">
                  <a:solidFill>
                    <a:schemeClr val="bg1"/>
                  </a:solidFill>
                  <a:prstDash val="lgDashDotDot"/>
                </a:ln>
                <a:solidFill>
                  <a:schemeClr val="accent4">
                    <a:lumMod val="60000"/>
                    <a:lumOff val="40000"/>
                  </a:schemeClr>
                </a:solidFill>
                <a:latin typeface="Tahoma" panose="020B0604030504040204" pitchFamily="34" charset="0"/>
                <a:ea typeface="Tahoma" panose="020B0604030504040204" pitchFamily="34" charset="0"/>
                <a:cs typeface="Tahoma" panose="020B0604030504040204" pitchFamily="34" charset="0"/>
              </a:rPr>
              <a:t>I</a:t>
            </a:r>
          </a:p>
          <a:p>
            <a:pPr algn="ctr"/>
            <a:endParaRPr lang="en-US" sz="3600" b="1" dirty="0">
              <a:ln w="38100">
                <a:solidFill>
                  <a:schemeClr val="bg1"/>
                </a:solidFill>
                <a:prstDash val="lgDashDotDot"/>
              </a:ln>
              <a:solidFill>
                <a:schemeClr val="accent2">
                  <a:lumMod val="40000"/>
                  <a:lumOff val="60000"/>
                </a:schemeClr>
              </a:solidFill>
              <a:latin typeface="Tahoma" panose="020B0604030504040204" pitchFamily="34" charset="0"/>
              <a:ea typeface="Tahoma" panose="020B0604030504040204" pitchFamily="34" charset="0"/>
              <a:cs typeface="Tahoma" panose="020B0604030504040204" pitchFamily="34" charset="0"/>
            </a:endParaRPr>
          </a:p>
          <a:p>
            <a:pPr algn="ctr"/>
            <a:r>
              <a:rPr lang="en-US" sz="3600" b="1" dirty="0">
                <a:ln w="38100">
                  <a:solidFill>
                    <a:schemeClr val="bg1"/>
                  </a:solidFill>
                  <a:prstDash val="lgDashDotDot"/>
                </a:ln>
                <a:solidFill>
                  <a:schemeClr val="accent4">
                    <a:lumMod val="60000"/>
                    <a:lumOff val="40000"/>
                  </a:schemeClr>
                </a:solidFill>
                <a:latin typeface="Tahoma" panose="020B0604030504040204" pitchFamily="34" charset="0"/>
                <a:ea typeface="Tahoma" panose="020B0604030504040204" pitchFamily="34" charset="0"/>
                <a:cs typeface="Tahoma" panose="020B0604030504040204" pitchFamily="34" charset="0"/>
              </a:rPr>
              <a:t>D</a:t>
            </a:r>
          </a:p>
          <a:p>
            <a:pPr algn="ctr"/>
            <a:r>
              <a:rPr lang="en-US" sz="3600" b="1" dirty="0">
                <a:ln w="38100">
                  <a:solidFill>
                    <a:schemeClr val="bg1"/>
                  </a:solidFill>
                  <a:prstDash val="lgDashDotDot"/>
                </a:ln>
                <a:solidFill>
                  <a:schemeClr val="accent4">
                    <a:lumMod val="60000"/>
                    <a:lumOff val="40000"/>
                  </a:schemeClr>
                </a:solidFill>
                <a:latin typeface="Tahoma" panose="020B0604030504040204" pitchFamily="34" charset="0"/>
                <a:ea typeface="Tahoma" panose="020B0604030504040204" pitchFamily="34" charset="0"/>
                <a:cs typeface="Tahoma" panose="020B0604030504040204" pitchFamily="34" charset="0"/>
              </a:rPr>
              <a:t>U</a:t>
            </a:r>
          </a:p>
          <a:p>
            <a:pPr algn="ctr"/>
            <a:r>
              <a:rPr lang="en-US" sz="3600" b="1" dirty="0">
                <a:ln w="38100">
                  <a:solidFill>
                    <a:schemeClr val="bg1"/>
                  </a:solidFill>
                  <a:prstDash val="lgDashDotDot"/>
                </a:ln>
                <a:solidFill>
                  <a:schemeClr val="accent4">
                    <a:lumMod val="60000"/>
                    <a:lumOff val="40000"/>
                  </a:schemeClr>
                </a:solidFill>
                <a:latin typeface="Tahoma" panose="020B0604030504040204" pitchFamily="34" charset="0"/>
                <a:ea typeface="Tahoma" panose="020B0604030504040204" pitchFamily="34" charset="0"/>
                <a:cs typeface="Tahoma" panose="020B0604030504040204" pitchFamily="34" charset="0"/>
              </a:rPr>
              <a:t>N</a:t>
            </a:r>
          </a:p>
          <a:p>
            <a:pPr algn="ctr"/>
            <a:r>
              <a:rPr lang="en-US" sz="3600" b="1" dirty="0">
                <a:ln w="38100">
                  <a:solidFill>
                    <a:schemeClr val="bg1"/>
                  </a:solidFill>
                  <a:prstDash val="lgDashDotDot"/>
                </a:ln>
                <a:solidFill>
                  <a:schemeClr val="accent4">
                    <a:lumMod val="60000"/>
                    <a:lumOff val="40000"/>
                  </a:schemeClr>
                </a:solidFill>
                <a:latin typeface="Tahoma" panose="020B0604030504040204" pitchFamily="34" charset="0"/>
                <a:ea typeface="Tahoma" panose="020B0604030504040204" pitchFamily="34" charset="0"/>
                <a:cs typeface="Tahoma" panose="020B0604030504040204" pitchFamily="34" charset="0"/>
              </a:rPr>
              <a:t>G</a:t>
            </a:r>
            <a:endParaRPr lang="en-US" sz="2400" b="1" dirty="0">
              <a:ln w="38100">
                <a:solidFill>
                  <a:schemeClr val="bg1"/>
                </a:solidFill>
                <a:prstDash val="lgDashDotDot"/>
              </a:ln>
              <a:solidFill>
                <a:schemeClr val="accent4">
                  <a:lumMod val="60000"/>
                  <a:lumOff val="40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19" name="Hình chữ nhật 18"/>
          <p:cNvSpPr/>
          <p:nvPr/>
        </p:nvSpPr>
        <p:spPr>
          <a:xfrm>
            <a:off x="960120" y="0"/>
            <a:ext cx="8183880" cy="1008530"/>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2100" b="1">
                <a:ln>
                  <a:solidFill>
                    <a:srgbClr val="2A9D8F"/>
                  </a:solidFill>
                </a:ln>
                <a:latin typeface="Tahoma" panose="020B0604030504040204" pitchFamily="34" charset="0"/>
                <a:ea typeface="Tahoma" panose="020B0604030504040204" pitchFamily="34" charset="0"/>
                <a:cs typeface="Tahoma" panose="020B0604030504040204" pitchFamily="34" charset="0"/>
              </a:rPr>
              <a:t>	Phần 2 </a:t>
            </a:r>
            <a:r>
              <a:rPr lang="en-US" sz="2100" b="1" dirty="0">
                <a:ln>
                  <a:solidFill>
                    <a:srgbClr val="2A9D8F"/>
                  </a:solidFill>
                </a:ln>
                <a:latin typeface="Tahoma" panose="020B0604030504040204" pitchFamily="34" charset="0"/>
                <a:ea typeface="Tahoma" panose="020B0604030504040204" pitchFamily="34" charset="0"/>
                <a:cs typeface="Tahoma" panose="020B0604030504040204" pitchFamily="34" charset="0"/>
              </a:rPr>
              <a:t>PHƯƠNG PHÁP THIẾT KẾ KHO </a:t>
            </a:r>
            <a:r>
              <a:rPr lang="en-US" sz="2100" b="1">
                <a:ln>
                  <a:solidFill>
                    <a:srgbClr val="2A9D8F"/>
                  </a:solidFill>
                </a:ln>
                <a:latin typeface="Tahoma" panose="020B0604030504040204" pitchFamily="34" charset="0"/>
                <a:ea typeface="Tahoma" panose="020B0604030504040204" pitchFamily="34" charset="0"/>
                <a:cs typeface="Tahoma" panose="020B0604030504040204" pitchFamily="34" charset="0"/>
              </a:rPr>
              <a:t>DỮ LIỆU</a:t>
            </a:r>
            <a:endParaRPr lang="vi-VN" sz="2100" b="1" dirty="0">
              <a:ln>
                <a:solidFill>
                  <a:srgbClr val="2A9D8F"/>
                </a:solidFill>
              </a:ln>
              <a:latin typeface="Tahoma" panose="020B0604030504040204" pitchFamily="34" charset="0"/>
              <a:ea typeface="Tahoma" panose="020B0604030504040204" pitchFamily="34" charset="0"/>
              <a:cs typeface="Tahoma" panose="020B0604030504040204" pitchFamily="34" charset="0"/>
            </a:endParaRPr>
          </a:p>
        </p:txBody>
      </p:sp>
      <p:sp>
        <p:nvSpPr>
          <p:cNvPr id="21" name="Hình chữ nhật 20"/>
          <p:cNvSpPr/>
          <p:nvPr/>
        </p:nvSpPr>
        <p:spPr>
          <a:xfrm>
            <a:off x="960120" y="1008530"/>
            <a:ext cx="8183880" cy="928720"/>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100" b="1" dirty="0">
                <a:ln>
                  <a:solidFill>
                    <a:srgbClr val="2A9D8F"/>
                  </a:solidFill>
                </a:ln>
                <a:latin typeface="Tahoma" panose="020B0604030504040204" pitchFamily="34" charset="0"/>
                <a:ea typeface="Tahoma" panose="020B0604030504040204" pitchFamily="34" charset="0"/>
                <a:cs typeface="Tahoma" panose="020B0604030504040204" pitchFamily="34" charset="0"/>
              </a:rPr>
              <a:t>	2.1 OLAP</a:t>
            </a:r>
          </a:p>
        </p:txBody>
      </p:sp>
      <p:sp>
        <p:nvSpPr>
          <p:cNvPr id="23" name="Hình chữ nhật 22"/>
          <p:cNvSpPr/>
          <p:nvPr/>
        </p:nvSpPr>
        <p:spPr>
          <a:xfrm>
            <a:off x="960120" y="1937249"/>
            <a:ext cx="8183880" cy="1055736"/>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vi-VN" sz="2100" b="1" dirty="0">
                <a:ln>
                  <a:solidFill>
                    <a:srgbClr val="2A9D8F"/>
                  </a:solidFill>
                </a:ln>
                <a:latin typeface="Tahoma" panose="020B0604030504040204" pitchFamily="34" charset="0"/>
                <a:ea typeface="Tahoma" panose="020B0604030504040204" pitchFamily="34" charset="0"/>
                <a:cs typeface="Tahoma" panose="020B0604030504040204" pitchFamily="34" charset="0"/>
              </a:rPr>
              <a:t>	</a:t>
            </a:r>
            <a:r>
              <a:rPr lang="en-US" sz="2100" b="1" dirty="0">
                <a:ln>
                  <a:solidFill>
                    <a:srgbClr val="2A9D8F"/>
                  </a:solidFill>
                </a:ln>
                <a:latin typeface="Tahoma" panose="020B0604030504040204" pitchFamily="34" charset="0"/>
                <a:ea typeface="Tahoma" panose="020B0604030504040204" pitchFamily="34" charset="0"/>
                <a:cs typeface="Tahoma" panose="020B0604030504040204" pitchFamily="34" charset="0"/>
              </a:rPr>
              <a:t>2.2 OLTP</a:t>
            </a:r>
            <a:endParaRPr lang="vi-VN" sz="2100" b="1" dirty="0">
              <a:ln>
                <a:solidFill>
                  <a:srgbClr val="2A9D8F"/>
                </a:solidFill>
              </a:ln>
              <a:latin typeface="Tahoma" panose="020B0604030504040204" pitchFamily="34" charset="0"/>
              <a:ea typeface="Tahoma" panose="020B0604030504040204" pitchFamily="34" charset="0"/>
              <a:cs typeface="Tahoma" panose="020B0604030504040204" pitchFamily="34" charset="0"/>
            </a:endParaRPr>
          </a:p>
        </p:txBody>
      </p:sp>
      <p:sp>
        <p:nvSpPr>
          <p:cNvPr id="7" name="Hình chữ nhật 22">
            <a:extLst>
              <a:ext uri="{FF2B5EF4-FFF2-40B4-BE49-F238E27FC236}">
                <a16:creationId xmlns:a16="http://schemas.microsoft.com/office/drawing/2014/main" id="{04B28B95-74FC-4C90-B8CF-B32F08AEEE2F}"/>
              </a:ext>
            </a:extLst>
          </p:cNvPr>
          <p:cNvSpPr/>
          <p:nvPr/>
        </p:nvSpPr>
        <p:spPr>
          <a:xfrm>
            <a:off x="960120" y="4134970"/>
            <a:ext cx="8183880" cy="1008530"/>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vi-VN" sz="2100" b="1" dirty="0">
                <a:ln>
                  <a:solidFill>
                    <a:srgbClr val="2A9D8F"/>
                  </a:solidFill>
                </a:ln>
                <a:latin typeface="Tahoma" panose="020B0604030504040204" pitchFamily="34" charset="0"/>
                <a:ea typeface="Tahoma" panose="020B0604030504040204" pitchFamily="34" charset="0"/>
                <a:cs typeface="Tahoma" panose="020B0604030504040204" pitchFamily="34" charset="0"/>
              </a:rPr>
              <a:t>	</a:t>
            </a:r>
            <a:r>
              <a:rPr lang="en-US" sz="2100" b="1" dirty="0">
                <a:ln>
                  <a:solidFill>
                    <a:srgbClr val="2A9D8F"/>
                  </a:solidFill>
                </a:ln>
                <a:latin typeface="Tahoma" panose="020B0604030504040204" pitchFamily="34" charset="0"/>
                <a:ea typeface="Tahoma" panose="020B0604030504040204" pitchFamily="34" charset="0"/>
                <a:cs typeface="Tahoma" panose="020B0604030504040204" pitchFamily="34" charset="0"/>
              </a:rPr>
              <a:t>2.4 </a:t>
            </a:r>
            <a:r>
              <a:rPr lang="en-US" sz="2100" b="1" dirty="0" err="1">
                <a:ln>
                  <a:solidFill>
                    <a:srgbClr val="2A9D8F"/>
                  </a:solidFill>
                </a:ln>
                <a:latin typeface="Tahoma" panose="020B0604030504040204" pitchFamily="34" charset="0"/>
                <a:ea typeface="Tahoma" panose="020B0604030504040204" pitchFamily="34" charset="0"/>
                <a:cs typeface="Tahoma" panose="020B0604030504040204" pitchFamily="34" charset="0"/>
              </a:rPr>
              <a:t>Các</a:t>
            </a:r>
            <a:r>
              <a:rPr lang="en-US" sz="2100" b="1" dirty="0">
                <a:ln>
                  <a:solidFill>
                    <a:srgbClr val="2A9D8F"/>
                  </a:solidFill>
                </a:ln>
                <a:latin typeface="Tahoma" panose="020B0604030504040204" pitchFamily="34" charset="0"/>
                <a:ea typeface="Tahoma" panose="020B0604030504040204" pitchFamily="34" charset="0"/>
                <a:cs typeface="Tahoma" panose="020B0604030504040204" pitchFamily="34" charset="0"/>
              </a:rPr>
              <a:t> </a:t>
            </a:r>
            <a:r>
              <a:rPr lang="en-US" sz="2100" b="1" dirty="0" err="1">
                <a:ln>
                  <a:solidFill>
                    <a:srgbClr val="2A9D8F"/>
                  </a:solidFill>
                </a:ln>
                <a:latin typeface="Tahoma" panose="020B0604030504040204" pitchFamily="34" charset="0"/>
                <a:ea typeface="Tahoma" panose="020B0604030504040204" pitchFamily="34" charset="0"/>
                <a:cs typeface="Tahoma" panose="020B0604030504040204" pitchFamily="34" charset="0"/>
              </a:rPr>
              <a:t>phép</a:t>
            </a:r>
            <a:r>
              <a:rPr lang="en-US" sz="2100" b="1" dirty="0">
                <a:ln>
                  <a:solidFill>
                    <a:srgbClr val="2A9D8F"/>
                  </a:solidFill>
                </a:ln>
                <a:latin typeface="Tahoma" panose="020B0604030504040204" pitchFamily="34" charset="0"/>
                <a:ea typeface="Tahoma" panose="020B0604030504040204" pitchFamily="34" charset="0"/>
                <a:cs typeface="Tahoma" panose="020B0604030504040204" pitchFamily="34" charset="0"/>
              </a:rPr>
              <a:t> </a:t>
            </a:r>
            <a:r>
              <a:rPr lang="en-US" sz="2100" b="1" dirty="0" err="1">
                <a:ln>
                  <a:solidFill>
                    <a:srgbClr val="2A9D8F"/>
                  </a:solidFill>
                </a:ln>
                <a:latin typeface="Tahoma" panose="020B0604030504040204" pitchFamily="34" charset="0"/>
                <a:ea typeface="Tahoma" panose="020B0604030504040204" pitchFamily="34" charset="0"/>
                <a:cs typeface="Tahoma" panose="020B0604030504040204" pitchFamily="34" charset="0"/>
              </a:rPr>
              <a:t>toán</a:t>
            </a:r>
            <a:r>
              <a:rPr lang="en-US" sz="2100" b="1" dirty="0">
                <a:ln>
                  <a:solidFill>
                    <a:srgbClr val="2A9D8F"/>
                  </a:solidFill>
                </a:ln>
                <a:latin typeface="Tahoma" panose="020B0604030504040204" pitchFamily="34" charset="0"/>
                <a:ea typeface="Tahoma" panose="020B0604030504040204" pitchFamily="34" charset="0"/>
                <a:cs typeface="Tahoma" panose="020B0604030504040204" pitchFamily="34" charset="0"/>
              </a:rPr>
              <a:t> </a:t>
            </a:r>
            <a:r>
              <a:rPr lang="en-US" sz="2100" b="1" dirty="0" err="1">
                <a:ln>
                  <a:solidFill>
                    <a:srgbClr val="2A9D8F"/>
                  </a:solidFill>
                </a:ln>
                <a:latin typeface="Tahoma" panose="020B0604030504040204" pitchFamily="34" charset="0"/>
                <a:ea typeface="Tahoma" panose="020B0604030504040204" pitchFamily="34" charset="0"/>
                <a:cs typeface="Tahoma" panose="020B0604030504040204" pitchFamily="34" charset="0"/>
              </a:rPr>
              <a:t>của</a:t>
            </a:r>
            <a:r>
              <a:rPr lang="en-US" sz="2100" b="1" dirty="0">
                <a:ln>
                  <a:solidFill>
                    <a:srgbClr val="2A9D8F"/>
                  </a:solidFill>
                </a:ln>
                <a:latin typeface="Tahoma" panose="020B0604030504040204" pitchFamily="34" charset="0"/>
                <a:ea typeface="Tahoma" panose="020B0604030504040204" pitchFamily="34" charset="0"/>
                <a:cs typeface="Tahoma" panose="020B0604030504040204" pitchFamily="34" charset="0"/>
              </a:rPr>
              <a:t> OLAP</a:t>
            </a:r>
            <a:endParaRPr lang="vi-VN" sz="2100" b="1" dirty="0">
              <a:ln>
                <a:solidFill>
                  <a:srgbClr val="2A9D8F"/>
                </a:solidFill>
              </a:ln>
              <a:latin typeface="Tahoma" panose="020B0604030504040204" pitchFamily="34" charset="0"/>
              <a:ea typeface="Tahoma" panose="020B0604030504040204" pitchFamily="34" charset="0"/>
              <a:cs typeface="Tahoma" panose="020B0604030504040204" pitchFamily="34" charset="0"/>
            </a:endParaRPr>
          </a:p>
        </p:txBody>
      </p:sp>
      <p:sp>
        <p:nvSpPr>
          <p:cNvPr id="9" name="Hình chữ nhật 20">
            <a:extLst>
              <a:ext uri="{FF2B5EF4-FFF2-40B4-BE49-F238E27FC236}">
                <a16:creationId xmlns:a16="http://schemas.microsoft.com/office/drawing/2014/main" id="{31BAC1BB-2BC8-44C4-957B-829E7F32C786}"/>
              </a:ext>
            </a:extLst>
          </p:cNvPr>
          <p:cNvSpPr/>
          <p:nvPr/>
        </p:nvSpPr>
        <p:spPr>
          <a:xfrm>
            <a:off x="960120" y="2972353"/>
            <a:ext cx="8183880" cy="1162617"/>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100" b="1" dirty="0">
                <a:ln>
                  <a:solidFill>
                    <a:srgbClr val="2A9D8F"/>
                  </a:solidFill>
                </a:ln>
                <a:latin typeface="Tahoma" panose="020B0604030504040204" pitchFamily="34" charset="0"/>
                <a:ea typeface="Tahoma" panose="020B0604030504040204" pitchFamily="34" charset="0"/>
                <a:cs typeface="Tahoma" panose="020B0604030504040204" pitchFamily="34" charset="0"/>
              </a:rPr>
              <a:t>	2.3 </a:t>
            </a:r>
            <a:r>
              <a:rPr lang="en-US" sz="2100" b="1" dirty="0" err="1">
                <a:ln>
                  <a:solidFill>
                    <a:srgbClr val="2A9D8F"/>
                  </a:solidFill>
                </a:ln>
                <a:latin typeface="Tahoma" panose="020B0604030504040204" pitchFamily="34" charset="0"/>
                <a:ea typeface="Tahoma" panose="020B0604030504040204" pitchFamily="34" charset="0"/>
                <a:cs typeface="Tahoma" panose="020B0604030504040204" pitchFamily="34" charset="0"/>
              </a:rPr>
              <a:t>Biến</a:t>
            </a:r>
            <a:r>
              <a:rPr lang="en-US" sz="2100" b="1" dirty="0">
                <a:ln>
                  <a:solidFill>
                    <a:srgbClr val="2A9D8F"/>
                  </a:solidFill>
                </a:ln>
                <a:latin typeface="Tahoma" panose="020B0604030504040204" pitchFamily="34" charset="0"/>
                <a:ea typeface="Tahoma" panose="020B0604030504040204" pitchFamily="34" charset="0"/>
                <a:cs typeface="Tahoma" panose="020B0604030504040204" pitchFamily="34" charset="0"/>
              </a:rPr>
              <a:t> </a:t>
            </a:r>
            <a:r>
              <a:rPr lang="en-US" sz="2100" b="1" dirty="0" err="1">
                <a:ln>
                  <a:solidFill>
                    <a:srgbClr val="2A9D8F"/>
                  </a:solidFill>
                </a:ln>
                <a:latin typeface="Tahoma" panose="020B0604030504040204" pitchFamily="34" charset="0"/>
                <a:ea typeface="Tahoma" panose="020B0604030504040204" pitchFamily="34" charset="0"/>
                <a:cs typeface="Tahoma" panose="020B0604030504040204" pitchFamily="34" charset="0"/>
              </a:rPr>
              <a:t>thể</a:t>
            </a:r>
            <a:r>
              <a:rPr lang="en-US" sz="2100" b="1" dirty="0">
                <a:ln>
                  <a:solidFill>
                    <a:srgbClr val="2A9D8F"/>
                  </a:solidFill>
                </a:ln>
                <a:latin typeface="Tahoma" panose="020B0604030504040204" pitchFamily="34" charset="0"/>
                <a:ea typeface="Tahoma" panose="020B0604030504040204" pitchFamily="34" charset="0"/>
                <a:cs typeface="Tahoma" panose="020B0604030504040204" pitchFamily="34" charset="0"/>
              </a:rPr>
              <a:t> OLAP</a:t>
            </a:r>
          </a:p>
        </p:txBody>
      </p:sp>
    </p:spTree>
    <p:extLst>
      <p:ext uri="{BB962C8B-B14F-4D97-AF65-F5344CB8AC3E}">
        <p14:creationId xmlns:p14="http://schemas.microsoft.com/office/powerpoint/2010/main" val="174353337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300" fill="hold"/>
                                        <p:tgtEl>
                                          <p:spTgt spid="4"/>
                                        </p:tgtEl>
                                        <p:attrNameLst>
                                          <p:attrName>ppt_x</p:attrName>
                                        </p:attrNameLst>
                                      </p:cBhvr>
                                      <p:tavLst>
                                        <p:tav tm="0">
                                          <p:val>
                                            <p:strVal val="#ppt_x"/>
                                          </p:val>
                                        </p:tav>
                                        <p:tav tm="100000">
                                          <p:val>
                                            <p:strVal val="#ppt_x"/>
                                          </p:val>
                                        </p:tav>
                                      </p:tavLst>
                                    </p:anim>
                                    <p:anim calcmode="lin" valueType="num">
                                      <p:cBhvr additive="base">
                                        <p:cTn id="8" dur="1300" fill="hold"/>
                                        <p:tgtEl>
                                          <p:spTgt spid="4"/>
                                        </p:tgtEl>
                                        <p:attrNameLst>
                                          <p:attrName>ppt_y</p:attrName>
                                        </p:attrNameLst>
                                      </p:cBhvr>
                                      <p:tavLst>
                                        <p:tav tm="0">
                                          <p:val>
                                            <p:strVal val="1+#ppt_h/2"/>
                                          </p:val>
                                        </p:tav>
                                        <p:tav tm="100000">
                                          <p:val>
                                            <p:strVal val="#ppt_y"/>
                                          </p:val>
                                        </p:tav>
                                      </p:tavLst>
                                    </p:anim>
                                  </p:childTnLst>
                                </p:cTn>
                              </p:par>
                            </p:childTnLst>
                          </p:cTn>
                        </p:par>
                        <p:par>
                          <p:cTn id="9" fill="hold">
                            <p:stCondLst>
                              <p:cond delay="1300"/>
                            </p:stCondLst>
                            <p:childTnLst>
                              <p:par>
                                <p:cTn id="10" presetID="2" presetClass="entr" presetSubtype="9" fill="hold" grpId="0" nodeType="afterEffect">
                                  <p:stCondLst>
                                    <p:cond delay="0"/>
                                  </p:stCondLst>
                                  <p:childTnLst>
                                    <p:set>
                                      <p:cBhvr>
                                        <p:cTn id="11" dur="1" fill="hold">
                                          <p:stCondLst>
                                            <p:cond delay="0"/>
                                          </p:stCondLst>
                                        </p:cTn>
                                        <p:tgtEl>
                                          <p:spTgt spid="19"/>
                                        </p:tgtEl>
                                        <p:attrNameLst>
                                          <p:attrName>style.visibility</p:attrName>
                                        </p:attrNameLst>
                                      </p:cBhvr>
                                      <p:to>
                                        <p:strVal val="visible"/>
                                      </p:to>
                                    </p:set>
                                    <p:anim calcmode="lin" valueType="num">
                                      <p:cBhvr additive="base">
                                        <p:cTn id="12" dur="1700" fill="hold"/>
                                        <p:tgtEl>
                                          <p:spTgt spid="19"/>
                                        </p:tgtEl>
                                        <p:attrNameLst>
                                          <p:attrName>ppt_x</p:attrName>
                                        </p:attrNameLst>
                                      </p:cBhvr>
                                      <p:tavLst>
                                        <p:tav tm="0">
                                          <p:val>
                                            <p:strVal val="0-#ppt_w/2"/>
                                          </p:val>
                                        </p:tav>
                                        <p:tav tm="100000">
                                          <p:val>
                                            <p:strVal val="#ppt_x"/>
                                          </p:val>
                                        </p:tav>
                                      </p:tavLst>
                                    </p:anim>
                                    <p:anim calcmode="lin" valueType="num">
                                      <p:cBhvr additive="base">
                                        <p:cTn id="13" dur="1700" fill="hold"/>
                                        <p:tgtEl>
                                          <p:spTgt spid="19"/>
                                        </p:tgtEl>
                                        <p:attrNameLst>
                                          <p:attrName>ppt_y</p:attrName>
                                        </p:attrNameLst>
                                      </p:cBhvr>
                                      <p:tavLst>
                                        <p:tav tm="0">
                                          <p:val>
                                            <p:strVal val="0-#ppt_h/2"/>
                                          </p:val>
                                        </p:tav>
                                        <p:tav tm="100000">
                                          <p:val>
                                            <p:strVal val="#ppt_y"/>
                                          </p:val>
                                        </p:tav>
                                      </p:tavLst>
                                    </p:anim>
                                  </p:childTnLst>
                                </p:cTn>
                              </p:par>
                              <p:par>
                                <p:cTn id="14" presetID="2" presetClass="entr" presetSubtype="8" fill="hold" grpId="0" nodeType="withEffect">
                                  <p:stCondLst>
                                    <p:cond delay="0"/>
                                  </p:stCondLst>
                                  <p:childTnLst>
                                    <p:set>
                                      <p:cBhvr>
                                        <p:cTn id="15" dur="1" fill="hold">
                                          <p:stCondLst>
                                            <p:cond delay="0"/>
                                          </p:stCondLst>
                                        </p:cTn>
                                        <p:tgtEl>
                                          <p:spTgt spid="21"/>
                                        </p:tgtEl>
                                        <p:attrNameLst>
                                          <p:attrName>style.visibility</p:attrName>
                                        </p:attrNameLst>
                                      </p:cBhvr>
                                      <p:to>
                                        <p:strVal val="visible"/>
                                      </p:to>
                                    </p:set>
                                    <p:anim calcmode="lin" valueType="num">
                                      <p:cBhvr additive="base">
                                        <p:cTn id="16" dur="1700" fill="hold"/>
                                        <p:tgtEl>
                                          <p:spTgt spid="21"/>
                                        </p:tgtEl>
                                        <p:attrNameLst>
                                          <p:attrName>ppt_x</p:attrName>
                                        </p:attrNameLst>
                                      </p:cBhvr>
                                      <p:tavLst>
                                        <p:tav tm="0">
                                          <p:val>
                                            <p:strVal val="0-#ppt_w/2"/>
                                          </p:val>
                                        </p:tav>
                                        <p:tav tm="100000">
                                          <p:val>
                                            <p:strVal val="#ppt_x"/>
                                          </p:val>
                                        </p:tav>
                                      </p:tavLst>
                                    </p:anim>
                                    <p:anim calcmode="lin" valueType="num">
                                      <p:cBhvr additive="base">
                                        <p:cTn id="17" dur="1700" fill="hold"/>
                                        <p:tgtEl>
                                          <p:spTgt spid="21"/>
                                        </p:tgtEl>
                                        <p:attrNameLst>
                                          <p:attrName>ppt_y</p:attrName>
                                        </p:attrNameLst>
                                      </p:cBhvr>
                                      <p:tavLst>
                                        <p:tav tm="0">
                                          <p:val>
                                            <p:strVal val="#ppt_y"/>
                                          </p:val>
                                        </p:tav>
                                        <p:tav tm="100000">
                                          <p:val>
                                            <p:strVal val="#ppt_y"/>
                                          </p:val>
                                        </p:tav>
                                      </p:tavLst>
                                    </p:anim>
                                  </p:childTnLst>
                                </p:cTn>
                              </p:par>
                              <p:par>
                                <p:cTn id="18" presetID="2" presetClass="entr" presetSubtype="12" fill="hold" grpId="0" nodeType="withEffect">
                                  <p:stCondLst>
                                    <p:cond delay="0"/>
                                  </p:stCondLst>
                                  <p:childTnLst>
                                    <p:set>
                                      <p:cBhvr>
                                        <p:cTn id="19" dur="1" fill="hold">
                                          <p:stCondLst>
                                            <p:cond delay="0"/>
                                          </p:stCondLst>
                                        </p:cTn>
                                        <p:tgtEl>
                                          <p:spTgt spid="23"/>
                                        </p:tgtEl>
                                        <p:attrNameLst>
                                          <p:attrName>style.visibility</p:attrName>
                                        </p:attrNameLst>
                                      </p:cBhvr>
                                      <p:to>
                                        <p:strVal val="visible"/>
                                      </p:to>
                                    </p:set>
                                    <p:anim calcmode="lin" valueType="num">
                                      <p:cBhvr additive="base">
                                        <p:cTn id="20" dur="1700" fill="hold"/>
                                        <p:tgtEl>
                                          <p:spTgt spid="23"/>
                                        </p:tgtEl>
                                        <p:attrNameLst>
                                          <p:attrName>ppt_x</p:attrName>
                                        </p:attrNameLst>
                                      </p:cBhvr>
                                      <p:tavLst>
                                        <p:tav tm="0">
                                          <p:val>
                                            <p:strVal val="0-#ppt_w/2"/>
                                          </p:val>
                                        </p:tav>
                                        <p:tav tm="100000">
                                          <p:val>
                                            <p:strVal val="#ppt_x"/>
                                          </p:val>
                                        </p:tav>
                                      </p:tavLst>
                                    </p:anim>
                                    <p:anim calcmode="lin" valueType="num">
                                      <p:cBhvr additive="base">
                                        <p:cTn id="21" dur="1700" fill="hold"/>
                                        <p:tgtEl>
                                          <p:spTgt spid="23"/>
                                        </p:tgtEl>
                                        <p:attrNameLst>
                                          <p:attrName>ppt_y</p:attrName>
                                        </p:attrNameLst>
                                      </p:cBhvr>
                                      <p:tavLst>
                                        <p:tav tm="0">
                                          <p:val>
                                            <p:strVal val="1+#ppt_h/2"/>
                                          </p:val>
                                        </p:tav>
                                        <p:tav tm="100000">
                                          <p:val>
                                            <p:strVal val="#ppt_y"/>
                                          </p:val>
                                        </p:tav>
                                      </p:tavLst>
                                    </p:anim>
                                  </p:childTnLst>
                                </p:cTn>
                              </p:par>
                              <p:par>
                                <p:cTn id="22" presetID="2" presetClass="entr" presetSubtype="12" fill="hold" grpId="0" nodeType="withEffect">
                                  <p:stCondLst>
                                    <p:cond delay="0"/>
                                  </p:stCondLst>
                                  <p:childTnLst>
                                    <p:set>
                                      <p:cBhvr>
                                        <p:cTn id="23" dur="1" fill="hold">
                                          <p:stCondLst>
                                            <p:cond delay="0"/>
                                          </p:stCondLst>
                                        </p:cTn>
                                        <p:tgtEl>
                                          <p:spTgt spid="7"/>
                                        </p:tgtEl>
                                        <p:attrNameLst>
                                          <p:attrName>style.visibility</p:attrName>
                                        </p:attrNameLst>
                                      </p:cBhvr>
                                      <p:to>
                                        <p:strVal val="visible"/>
                                      </p:to>
                                    </p:set>
                                    <p:anim calcmode="lin" valueType="num">
                                      <p:cBhvr additive="base">
                                        <p:cTn id="24" dur="1700" fill="hold"/>
                                        <p:tgtEl>
                                          <p:spTgt spid="7"/>
                                        </p:tgtEl>
                                        <p:attrNameLst>
                                          <p:attrName>ppt_x</p:attrName>
                                        </p:attrNameLst>
                                      </p:cBhvr>
                                      <p:tavLst>
                                        <p:tav tm="0">
                                          <p:val>
                                            <p:strVal val="0-#ppt_w/2"/>
                                          </p:val>
                                        </p:tav>
                                        <p:tav tm="100000">
                                          <p:val>
                                            <p:strVal val="#ppt_x"/>
                                          </p:val>
                                        </p:tav>
                                      </p:tavLst>
                                    </p:anim>
                                    <p:anim calcmode="lin" valueType="num">
                                      <p:cBhvr additive="base">
                                        <p:cTn id="25" dur="1700" fill="hold"/>
                                        <p:tgtEl>
                                          <p:spTgt spid="7"/>
                                        </p:tgtEl>
                                        <p:attrNameLst>
                                          <p:attrName>ppt_y</p:attrName>
                                        </p:attrNameLst>
                                      </p:cBhvr>
                                      <p:tavLst>
                                        <p:tav tm="0">
                                          <p:val>
                                            <p:strVal val="1+#ppt_h/2"/>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9"/>
                                        </p:tgtEl>
                                        <p:attrNameLst>
                                          <p:attrName>style.visibility</p:attrName>
                                        </p:attrNameLst>
                                      </p:cBhvr>
                                      <p:to>
                                        <p:strVal val="visible"/>
                                      </p:to>
                                    </p:set>
                                    <p:anim calcmode="lin" valueType="num">
                                      <p:cBhvr additive="base">
                                        <p:cTn id="28" dur="1700" fill="hold"/>
                                        <p:tgtEl>
                                          <p:spTgt spid="9"/>
                                        </p:tgtEl>
                                        <p:attrNameLst>
                                          <p:attrName>ppt_x</p:attrName>
                                        </p:attrNameLst>
                                      </p:cBhvr>
                                      <p:tavLst>
                                        <p:tav tm="0">
                                          <p:val>
                                            <p:strVal val="0-#ppt_w/2"/>
                                          </p:val>
                                        </p:tav>
                                        <p:tav tm="100000">
                                          <p:val>
                                            <p:strVal val="#ppt_x"/>
                                          </p:val>
                                        </p:tav>
                                      </p:tavLst>
                                    </p:anim>
                                    <p:anim calcmode="lin" valueType="num">
                                      <p:cBhvr additive="base">
                                        <p:cTn id="29" dur="17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9" grpId="0" animBg="1"/>
      <p:bldP spid="21" grpId="0" animBg="1"/>
      <p:bldP spid="23" grpId="0" animBg="1"/>
      <p:bldP spid="7" grpId="0" animBg="1"/>
      <p:bldP spid="9"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20"/>
          <p:cNvSpPr txBox="1">
            <a:spLocks noGrp="1"/>
          </p:cNvSpPr>
          <p:nvPr>
            <p:ph type="title"/>
          </p:nvPr>
        </p:nvSpPr>
        <p:spPr>
          <a:xfrm>
            <a:off x="457200" y="-1"/>
            <a:ext cx="8229600" cy="1063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3200"/>
              <a:t>OLAP VÀ OLTP</a:t>
            </a:r>
            <a:endParaRPr sz="3200"/>
          </a:p>
        </p:txBody>
      </p:sp>
      <p:sp>
        <p:nvSpPr>
          <p:cNvPr id="278" name="Google Shape;278;p20"/>
          <p:cNvSpPr txBox="1">
            <a:spLocks noGrp="1"/>
          </p:cNvSpPr>
          <p:nvPr>
            <p:ph type="body" idx="1"/>
          </p:nvPr>
        </p:nvSpPr>
        <p:spPr>
          <a:xfrm>
            <a:off x="0" y="1125275"/>
            <a:ext cx="4208929" cy="35628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solidFill>
                  <a:srgbClr val="7BD100"/>
                </a:solidFill>
              </a:rPr>
              <a:t>2.1 OLAP</a:t>
            </a:r>
            <a:endParaRPr b="1">
              <a:solidFill>
                <a:srgbClr val="7BD100"/>
              </a:solidFill>
            </a:endParaRPr>
          </a:p>
          <a:p>
            <a:pPr marL="12700" marR="5080" indent="0">
              <a:lnSpc>
                <a:spcPct val="100000"/>
              </a:lnSpc>
              <a:spcBef>
                <a:spcPts val="770"/>
              </a:spcBef>
              <a:buNone/>
            </a:pPr>
            <a:r>
              <a:rPr lang="en-US" sz="1400"/>
              <a:t>– </a:t>
            </a:r>
            <a:r>
              <a:rPr lang="en-US" sz="1600" err="1"/>
              <a:t>Cấu</a:t>
            </a:r>
            <a:r>
              <a:rPr lang="en-US" sz="1600"/>
              <a:t> </a:t>
            </a:r>
            <a:r>
              <a:rPr lang="en-US" sz="1600" err="1"/>
              <a:t>trúc</a:t>
            </a:r>
            <a:r>
              <a:rPr lang="en-US" sz="1600"/>
              <a:t> </a:t>
            </a:r>
            <a:r>
              <a:rPr lang="en-US" sz="1600" err="1"/>
              <a:t>dữ</a:t>
            </a:r>
            <a:r>
              <a:rPr lang="en-US" sz="1600"/>
              <a:t> </a:t>
            </a:r>
            <a:r>
              <a:rPr lang="en-US" sz="1600" err="1"/>
              <a:t>liệu</a:t>
            </a:r>
            <a:r>
              <a:rPr lang="en-US" sz="1600"/>
              <a:t> </a:t>
            </a:r>
            <a:r>
              <a:rPr lang="en-US" sz="1600" err="1"/>
              <a:t>nhiều</a:t>
            </a:r>
            <a:r>
              <a:rPr lang="en-US" sz="1600"/>
              <a:t> </a:t>
            </a:r>
            <a:r>
              <a:rPr lang="en-US" sz="1600" err="1"/>
              <a:t>chiều</a:t>
            </a:r>
            <a:r>
              <a:rPr lang="en-US" sz="1600"/>
              <a:t> </a:t>
            </a:r>
            <a:r>
              <a:rPr lang="en-US" sz="1600" err="1"/>
              <a:t>cho</a:t>
            </a:r>
            <a:r>
              <a:rPr lang="en-US" sz="1600"/>
              <a:t> </a:t>
            </a:r>
            <a:r>
              <a:rPr lang="en-US" sz="1600" err="1"/>
              <a:t>phép</a:t>
            </a:r>
            <a:r>
              <a:rPr lang="en-US" sz="1600"/>
              <a:t> </a:t>
            </a:r>
            <a:r>
              <a:rPr lang="en-US" sz="1600" err="1"/>
              <a:t>phân</a:t>
            </a:r>
            <a:r>
              <a:rPr lang="en-US" sz="1600"/>
              <a:t> </a:t>
            </a:r>
            <a:r>
              <a:rPr lang="en-US" sz="1600" err="1"/>
              <a:t>tích</a:t>
            </a:r>
            <a:r>
              <a:rPr lang="en-US" sz="1600"/>
              <a:t>  </a:t>
            </a:r>
            <a:r>
              <a:rPr lang="en-US" sz="1600" err="1"/>
              <a:t>nhanh</a:t>
            </a:r>
            <a:r>
              <a:rPr lang="en-US" sz="1600"/>
              <a:t> </a:t>
            </a:r>
            <a:r>
              <a:rPr lang="en-US" sz="1600" err="1"/>
              <a:t>dữ</a:t>
            </a:r>
            <a:r>
              <a:rPr lang="en-US" sz="1600"/>
              <a:t> </a:t>
            </a:r>
            <a:r>
              <a:rPr lang="en-US" sz="1600" err="1"/>
              <a:t>liệu</a:t>
            </a:r>
            <a:endParaRPr lang="en-US" sz="1600"/>
          </a:p>
          <a:p>
            <a:pPr marL="12065" indent="0">
              <a:lnSpc>
                <a:spcPct val="100000"/>
              </a:lnSpc>
              <a:spcBef>
                <a:spcPts val="770"/>
              </a:spcBef>
              <a:buNone/>
              <a:tabLst>
                <a:tab pos="308610" algn="l"/>
              </a:tabLst>
            </a:pPr>
            <a:r>
              <a:rPr lang="en-US" sz="1600" err="1"/>
              <a:t>Công</a:t>
            </a:r>
            <a:r>
              <a:rPr lang="en-US" sz="1600"/>
              <a:t> </a:t>
            </a:r>
            <a:r>
              <a:rPr lang="en-US" sz="1600" err="1"/>
              <a:t>cụ</a:t>
            </a:r>
            <a:r>
              <a:rPr lang="en-US" sz="1600"/>
              <a:t> OLAP :</a:t>
            </a:r>
          </a:p>
          <a:p>
            <a:pPr marL="12065" indent="0">
              <a:lnSpc>
                <a:spcPct val="100000"/>
              </a:lnSpc>
              <a:spcBef>
                <a:spcPts val="770"/>
              </a:spcBef>
              <a:buNone/>
              <a:tabLst>
                <a:tab pos="308610" algn="l"/>
              </a:tabLst>
            </a:pPr>
            <a:r>
              <a:rPr lang="en-US" sz="1600"/>
              <a:t>_</a:t>
            </a:r>
            <a:r>
              <a:rPr lang="en-US" sz="1600" err="1"/>
              <a:t>Cộng</a:t>
            </a:r>
            <a:r>
              <a:rPr lang="en-US" sz="1600"/>
              <a:t> </a:t>
            </a:r>
            <a:r>
              <a:rPr lang="en-US" sz="1600" err="1"/>
              <a:t>cụ</a:t>
            </a:r>
            <a:r>
              <a:rPr lang="en-US" sz="1600"/>
              <a:t> </a:t>
            </a:r>
            <a:r>
              <a:rPr lang="en-US" sz="1600" err="1"/>
              <a:t>hỗ</a:t>
            </a:r>
            <a:r>
              <a:rPr lang="en-US" sz="1600"/>
              <a:t> </a:t>
            </a:r>
            <a:r>
              <a:rPr lang="en-US" sz="1600" err="1"/>
              <a:t>trợ</a:t>
            </a:r>
            <a:r>
              <a:rPr lang="en-US" sz="1600"/>
              <a:t> </a:t>
            </a:r>
            <a:r>
              <a:rPr lang="en-US" sz="1600" err="1"/>
              <a:t>phân</a:t>
            </a:r>
            <a:r>
              <a:rPr lang="en-US" sz="1600"/>
              <a:t> </a:t>
            </a:r>
            <a:r>
              <a:rPr lang="en-US" sz="1600" err="1"/>
              <a:t>tích</a:t>
            </a:r>
            <a:r>
              <a:rPr lang="en-US" sz="1600"/>
              <a:t> </a:t>
            </a:r>
            <a:r>
              <a:rPr lang="en-US" sz="1600" err="1"/>
              <a:t>số</a:t>
            </a:r>
            <a:r>
              <a:rPr lang="en-US" sz="1600"/>
              <a:t> </a:t>
            </a:r>
            <a:r>
              <a:rPr lang="en-US" sz="1600" err="1"/>
              <a:t>liệu</a:t>
            </a:r>
            <a:r>
              <a:rPr lang="en-US" sz="1600"/>
              <a:t> </a:t>
            </a:r>
            <a:r>
              <a:rPr lang="en-US" sz="1600" err="1"/>
              <a:t>trực</a:t>
            </a:r>
            <a:r>
              <a:rPr lang="en-US" sz="1600"/>
              <a:t> </a:t>
            </a:r>
            <a:r>
              <a:rPr lang="en-US" sz="1600" err="1"/>
              <a:t>tuyến</a:t>
            </a:r>
            <a:endParaRPr lang="en-US" sz="1600"/>
          </a:p>
          <a:p>
            <a:pPr marL="191770" lvl="1" indent="0">
              <a:lnSpc>
                <a:spcPct val="100000"/>
              </a:lnSpc>
              <a:spcBef>
                <a:spcPts val="765"/>
              </a:spcBef>
              <a:buNone/>
              <a:tabLst>
                <a:tab pos="488315" algn="l"/>
              </a:tabLst>
            </a:pPr>
            <a:r>
              <a:rPr lang="en-US" sz="1600" err="1"/>
              <a:t>Ví</a:t>
            </a:r>
            <a:r>
              <a:rPr lang="en-US" sz="1600"/>
              <a:t> </a:t>
            </a:r>
            <a:r>
              <a:rPr lang="en-US" sz="1600" err="1"/>
              <a:t>dụ</a:t>
            </a:r>
            <a:r>
              <a:rPr lang="en-US" sz="1600"/>
              <a:t> :</a:t>
            </a:r>
          </a:p>
          <a:p>
            <a:pPr marL="304165" lvl="2" indent="0">
              <a:lnSpc>
                <a:spcPct val="100000"/>
              </a:lnSpc>
              <a:spcBef>
                <a:spcPts val="770"/>
              </a:spcBef>
              <a:buNone/>
              <a:tabLst>
                <a:tab pos="601345" algn="l"/>
              </a:tabLst>
            </a:pPr>
            <a:r>
              <a:rPr lang="en-US" sz="1600"/>
              <a:t>Microsoft SQL Server Analysis Services (SSAS)</a:t>
            </a:r>
          </a:p>
          <a:p>
            <a:pPr marL="304165" lvl="2" indent="0">
              <a:lnSpc>
                <a:spcPct val="100000"/>
              </a:lnSpc>
              <a:spcBef>
                <a:spcPts val="770"/>
              </a:spcBef>
              <a:buNone/>
              <a:tabLst>
                <a:tab pos="601345" algn="l"/>
              </a:tabLst>
            </a:pPr>
            <a:r>
              <a:rPr lang="en-US" sz="1600"/>
              <a:t>IBM Cognos BI</a:t>
            </a:r>
          </a:p>
          <a:p>
            <a:pPr marL="304165" lvl="2" indent="0">
              <a:lnSpc>
                <a:spcPct val="100000"/>
              </a:lnSpc>
              <a:spcBef>
                <a:spcPts val="765"/>
              </a:spcBef>
              <a:buNone/>
              <a:tabLst>
                <a:tab pos="601345" algn="l"/>
              </a:tabLst>
            </a:pPr>
            <a:r>
              <a:rPr lang="en-US" sz="1600"/>
              <a:t>SAP® BusinessObjects™…</a:t>
            </a:r>
          </a:p>
          <a:p>
            <a:pPr marL="0" lvl="0" indent="0" algn="l" rtl="0">
              <a:spcBef>
                <a:spcPts val="600"/>
              </a:spcBef>
              <a:spcAft>
                <a:spcPts val="0"/>
              </a:spcAft>
              <a:buNone/>
            </a:pPr>
            <a:endParaRPr/>
          </a:p>
        </p:txBody>
      </p:sp>
      <p:sp>
        <p:nvSpPr>
          <p:cNvPr id="279" name="Google Shape;279;p20"/>
          <p:cNvSpPr txBox="1">
            <a:spLocks noGrp="1"/>
          </p:cNvSpPr>
          <p:nvPr>
            <p:ph type="body" idx="2"/>
          </p:nvPr>
        </p:nvSpPr>
        <p:spPr>
          <a:xfrm>
            <a:off x="4508158" y="1125275"/>
            <a:ext cx="4635841" cy="35628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solidFill>
                  <a:srgbClr val="7BD100"/>
                </a:solidFill>
              </a:rPr>
              <a:t>2.2 OLTP</a:t>
            </a:r>
            <a:endParaRPr b="1">
              <a:solidFill>
                <a:srgbClr val="7BD100"/>
              </a:solidFill>
            </a:endParaRPr>
          </a:p>
          <a:p>
            <a:pPr marL="0" indent="0">
              <a:buNone/>
            </a:pPr>
            <a:r>
              <a:rPr lang="vi-VN" sz="1600"/>
              <a:t>OLTP (On-line transactional processing): xử lý  giao dịch trực tuyến (hầu hết các ứng dụng  nghiệp vụ kinh doanh đều là OLTP)</a:t>
            </a:r>
          </a:p>
          <a:p>
            <a:pPr marL="0" indent="0" algn="just">
              <a:lnSpc>
                <a:spcPct val="100000"/>
              </a:lnSpc>
              <a:spcBef>
                <a:spcPts val="870"/>
              </a:spcBef>
              <a:buNone/>
            </a:pPr>
            <a:r>
              <a:rPr lang="vi-VN" sz="1600"/>
              <a:t>Ví dụ:</a:t>
            </a:r>
          </a:p>
          <a:p>
            <a:pPr marL="0" marR="5080" indent="0" algn="just">
              <a:lnSpc>
                <a:spcPct val="100000"/>
              </a:lnSpc>
              <a:spcBef>
                <a:spcPts val="865"/>
              </a:spcBef>
              <a:buNone/>
            </a:pPr>
            <a:r>
              <a:rPr lang="vi-VN" sz="1600"/>
              <a:t>Trong ngân hàng, ATM hoặc hệ thống máy  tính xử dụng bởi giao dịch viên đều lưu các  giao dịch =&gt; là một hệ thống OLTP (thường sử  dụng 1 cơ sở dữ liệu)</a:t>
            </a:r>
          </a:p>
          <a:p>
            <a:pPr marL="0" lvl="0" indent="0" algn="l" rtl="0">
              <a:spcBef>
                <a:spcPts val="600"/>
              </a:spcBef>
              <a:spcAft>
                <a:spcPts val="0"/>
              </a:spcAft>
              <a:buNone/>
            </a:pPr>
            <a:endParaRPr/>
          </a:p>
        </p:txBody>
      </p:sp>
      <p:sp>
        <p:nvSpPr>
          <p:cNvPr id="281" name="Google Shape;281;p20"/>
          <p:cNvSpPr txBox="1">
            <a:spLocks noGrp="1"/>
          </p:cNvSpPr>
          <p:nvPr>
            <p:ph type="sldNum" idx="12"/>
          </p:nvPr>
        </p:nvSpPr>
        <p:spPr>
          <a:xfrm>
            <a:off x="4297650" y="4749851"/>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16</a:t>
            </a:fld>
            <a:endParaRPr/>
          </a:p>
        </p:txBody>
      </p:sp>
    </p:spTree>
    <p:extLst>
      <p:ext uri="{BB962C8B-B14F-4D97-AF65-F5344CB8AC3E}">
        <p14:creationId xmlns:p14="http://schemas.microsoft.com/office/powerpoint/2010/main" val="149265136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17"/>
          <p:cNvSpPr txBox="1">
            <a:spLocks noGrp="1"/>
          </p:cNvSpPr>
          <p:nvPr>
            <p:ph type="title"/>
          </p:nvPr>
        </p:nvSpPr>
        <p:spPr>
          <a:xfrm>
            <a:off x="868550" y="0"/>
            <a:ext cx="7407000" cy="1063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3200"/>
              <a:t>SO SÁNH OLAP VÀ OLTP</a:t>
            </a:r>
            <a:endParaRPr sz="3200"/>
          </a:p>
        </p:txBody>
      </p:sp>
      <p:sp>
        <p:nvSpPr>
          <p:cNvPr id="244" name="Google Shape;244;p17"/>
          <p:cNvSpPr txBox="1">
            <a:spLocks noGrp="1"/>
          </p:cNvSpPr>
          <p:nvPr>
            <p:ph type="sldNum" idx="12"/>
          </p:nvPr>
        </p:nvSpPr>
        <p:spPr>
          <a:xfrm>
            <a:off x="4297650" y="4749851"/>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17</a:t>
            </a:fld>
            <a:endParaRPr/>
          </a:p>
        </p:txBody>
      </p:sp>
      <p:pic>
        <p:nvPicPr>
          <p:cNvPr id="7" name="object 4">
            <a:extLst>
              <a:ext uri="{FF2B5EF4-FFF2-40B4-BE49-F238E27FC236}">
                <a16:creationId xmlns:a16="http://schemas.microsoft.com/office/drawing/2014/main" id="{F7AA4C90-B6CD-4F43-A8F9-FED640A593B4}"/>
              </a:ext>
            </a:extLst>
          </p:cNvPr>
          <p:cNvPicPr/>
          <p:nvPr/>
        </p:nvPicPr>
        <p:blipFill>
          <a:blip r:embed="rId3" cstate="print"/>
          <a:stretch>
            <a:fillRect/>
          </a:stretch>
        </p:blipFill>
        <p:spPr>
          <a:xfrm>
            <a:off x="1" y="1063500"/>
            <a:ext cx="9143999" cy="40800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20"/>
          <p:cNvSpPr txBox="1">
            <a:spLocks noGrp="1"/>
          </p:cNvSpPr>
          <p:nvPr>
            <p:ph type="title"/>
          </p:nvPr>
        </p:nvSpPr>
        <p:spPr>
          <a:xfrm>
            <a:off x="457200" y="-1"/>
            <a:ext cx="8229600" cy="1063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3200"/>
              <a:t>2.3 CÁC BIẾN THỂ CỦA OLAP</a:t>
            </a:r>
            <a:endParaRPr sz="3200"/>
          </a:p>
        </p:txBody>
      </p:sp>
      <p:sp>
        <p:nvSpPr>
          <p:cNvPr id="278" name="Google Shape;278;p20"/>
          <p:cNvSpPr txBox="1">
            <a:spLocks noGrp="1"/>
          </p:cNvSpPr>
          <p:nvPr>
            <p:ph type="body" idx="1"/>
          </p:nvPr>
        </p:nvSpPr>
        <p:spPr>
          <a:xfrm>
            <a:off x="259156" y="1363150"/>
            <a:ext cx="2631900" cy="35628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solidFill>
                  <a:srgbClr val="7BD100"/>
                </a:solidFill>
              </a:rPr>
              <a:t>ROLAP</a:t>
            </a:r>
            <a:endParaRPr b="1">
              <a:solidFill>
                <a:srgbClr val="7BD100"/>
              </a:solidFill>
            </a:endParaRPr>
          </a:p>
          <a:p>
            <a:pPr marL="0" marR="5080" lvl="2" indent="0" algn="just">
              <a:lnSpc>
                <a:spcPct val="100000"/>
              </a:lnSpc>
              <a:spcBef>
                <a:spcPts val="770"/>
              </a:spcBef>
              <a:buNone/>
              <a:tabLst>
                <a:tab pos="656590" algn="l"/>
              </a:tabLst>
            </a:pPr>
            <a:r>
              <a:rPr lang="vi-VN" sz="1400"/>
              <a:t>Tóm tắt các dữ liệu chi tiết bằng các câu lệnh  SQL với sum và group by và lưu trong bảng tóm  tắt</a:t>
            </a:r>
          </a:p>
          <a:p>
            <a:pPr marL="0" marR="5080" lvl="2" indent="0" algn="just">
              <a:lnSpc>
                <a:spcPct val="100000"/>
              </a:lnSpc>
              <a:spcBef>
                <a:spcPts val="770"/>
              </a:spcBef>
              <a:buNone/>
              <a:tabLst>
                <a:tab pos="652145" algn="l"/>
              </a:tabLst>
            </a:pPr>
            <a:r>
              <a:rPr lang="vi-VN" sz="1400"/>
              <a:t>Khi truy vấn, chọn bảng tóm tắt tốt nhất thỏa  yêu cầu truy vấn, bổ sung câu lệnh select tới các  bảng cơ sở vào kết quả</a:t>
            </a:r>
            <a:r>
              <a:rPr lang="en-US" sz="1400"/>
              <a:t>.</a:t>
            </a:r>
          </a:p>
          <a:p>
            <a:pPr marL="0" marR="5080" lvl="2" indent="0" algn="just">
              <a:lnSpc>
                <a:spcPct val="100000"/>
              </a:lnSpc>
              <a:spcBef>
                <a:spcPts val="770"/>
              </a:spcBef>
              <a:buNone/>
              <a:tabLst>
                <a:tab pos="652145" algn="l"/>
              </a:tabLst>
            </a:pPr>
            <a:r>
              <a:rPr lang="vi-VN" sz="1400"/>
              <a:t>Ví</a:t>
            </a:r>
            <a:r>
              <a:rPr lang="en-US" sz="1400"/>
              <a:t> </a:t>
            </a:r>
            <a:r>
              <a:rPr lang="vi-VN" sz="1400"/>
              <a:t>dụ:</a:t>
            </a:r>
            <a:r>
              <a:rPr lang="en-US" sz="1400"/>
              <a:t> </a:t>
            </a:r>
            <a:r>
              <a:rPr lang="vi-VN" sz="1400"/>
              <a:t>MicroStrategy OLAP Services</a:t>
            </a:r>
            <a:endParaRPr lang="en-US" sz="1400"/>
          </a:p>
        </p:txBody>
      </p:sp>
      <p:sp>
        <p:nvSpPr>
          <p:cNvPr id="279" name="Google Shape;279;p20"/>
          <p:cNvSpPr txBox="1">
            <a:spLocks noGrp="1"/>
          </p:cNvSpPr>
          <p:nvPr>
            <p:ph type="body" idx="2"/>
          </p:nvPr>
        </p:nvSpPr>
        <p:spPr>
          <a:xfrm>
            <a:off x="3156531" y="1363150"/>
            <a:ext cx="2830938" cy="35628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solidFill>
                  <a:srgbClr val="7BD100"/>
                </a:solidFill>
              </a:rPr>
              <a:t>MOLAP</a:t>
            </a:r>
            <a:endParaRPr b="1">
              <a:solidFill>
                <a:srgbClr val="7BD100"/>
              </a:solidFill>
            </a:endParaRPr>
          </a:p>
          <a:p>
            <a:pPr marL="0" marR="5080" lvl="1" indent="0">
              <a:lnSpc>
                <a:spcPct val="100000"/>
              </a:lnSpc>
              <a:spcBef>
                <a:spcPts val="770"/>
              </a:spcBef>
              <a:buNone/>
              <a:tabLst>
                <a:tab pos="603885" algn="l"/>
                <a:tab pos="604520" algn="l"/>
                <a:tab pos="3717925" algn="l"/>
                <a:tab pos="4923790" algn="l"/>
                <a:tab pos="5535930" algn="l"/>
                <a:tab pos="6579234" algn="l"/>
                <a:tab pos="7615555" algn="l"/>
              </a:tabLst>
            </a:pPr>
            <a:r>
              <a:rPr lang="vi-VN" sz="1400"/>
              <a:t>Multidimensional</a:t>
            </a:r>
            <a:r>
              <a:rPr lang="en-US" sz="1400"/>
              <a:t> </a:t>
            </a:r>
            <a:r>
              <a:rPr lang="vi-VN" sz="1400"/>
              <a:t>OLAP</a:t>
            </a:r>
            <a:r>
              <a:rPr lang="en-US" sz="1400"/>
              <a:t> </a:t>
            </a:r>
            <a:r>
              <a:rPr lang="vi-VN" sz="1400"/>
              <a:t>sử</a:t>
            </a:r>
            <a:r>
              <a:rPr lang="en-US" sz="1400"/>
              <a:t> </a:t>
            </a:r>
            <a:r>
              <a:rPr lang="vi-VN" sz="1400"/>
              <a:t>dụng</a:t>
            </a:r>
            <a:r>
              <a:rPr lang="en-US" sz="1400"/>
              <a:t> </a:t>
            </a:r>
            <a:r>
              <a:rPr lang="vi-VN" sz="1400"/>
              <a:t>CSDL</a:t>
            </a:r>
            <a:r>
              <a:rPr lang="en-US" sz="1400"/>
              <a:t> </a:t>
            </a:r>
            <a:r>
              <a:rPr lang="vi-VN" sz="1400"/>
              <a:t>nhiều</a:t>
            </a:r>
            <a:r>
              <a:rPr lang="en-US" sz="1400"/>
              <a:t> </a:t>
            </a:r>
            <a:r>
              <a:rPr lang="vi-VN" sz="1400"/>
              <a:t>chiều</a:t>
            </a:r>
            <a:endParaRPr lang="en-US" sz="1400"/>
          </a:p>
          <a:p>
            <a:pPr marL="0" marR="5080" lvl="1" indent="0">
              <a:lnSpc>
                <a:spcPct val="100000"/>
              </a:lnSpc>
              <a:spcBef>
                <a:spcPts val="770"/>
              </a:spcBef>
              <a:buNone/>
              <a:tabLst>
                <a:tab pos="603885" algn="l"/>
                <a:tab pos="604520" algn="l"/>
                <a:tab pos="3717925" algn="l"/>
                <a:tab pos="4923790" algn="l"/>
                <a:tab pos="5535930" algn="l"/>
                <a:tab pos="6579234" algn="l"/>
                <a:tab pos="7615555" algn="l"/>
              </a:tabLst>
            </a:pPr>
            <a:r>
              <a:rPr lang="vi-VN" sz="1400"/>
              <a:t>Tính toán trước các giá trị đo được trong MDB</a:t>
            </a:r>
            <a:endParaRPr lang="en-US" sz="1400"/>
          </a:p>
          <a:p>
            <a:pPr marL="0" marR="5080" lvl="1" indent="0">
              <a:lnSpc>
                <a:spcPct val="100000"/>
              </a:lnSpc>
              <a:spcBef>
                <a:spcPts val="770"/>
              </a:spcBef>
              <a:buNone/>
              <a:tabLst>
                <a:tab pos="603885" algn="l"/>
                <a:tab pos="604520" algn="l"/>
                <a:tab pos="3717925" algn="l"/>
                <a:tab pos="4923790" algn="l"/>
                <a:tab pos="5535930" algn="l"/>
                <a:tab pos="6579234" algn="l"/>
                <a:tab pos="7615555" algn="l"/>
              </a:tabLst>
            </a:pPr>
            <a:r>
              <a:rPr lang="vi-VN" sz="1400"/>
              <a:t>Lưu trữ các giá trị tổng hơp trong MDB</a:t>
            </a:r>
          </a:p>
          <a:p>
            <a:pPr marL="191770" lvl="1" indent="0">
              <a:lnSpc>
                <a:spcPct val="100000"/>
              </a:lnSpc>
              <a:spcBef>
                <a:spcPts val="765"/>
              </a:spcBef>
              <a:buNone/>
              <a:tabLst>
                <a:tab pos="488315" algn="l"/>
              </a:tabLst>
            </a:pPr>
            <a:r>
              <a:rPr lang="vi-VN" sz="1400"/>
              <a:t>Ví dụ: IBM Cognos BI</a:t>
            </a:r>
          </a:p>
        </p:txBody>
      </p:sp>
      <p:sp>
        <p:nvSpPr>
          <p:cNvPr id="280" name="Google Shape;280;p20"/>
          <p:cNvSpPr txBox="1">
            <a:spLocks noGrp="1"/>
          </p:cNvSpPr>
          <p:nvPr>
            <p:ph type="body" idx="3"/>
          </p:nvPr>
        </p:nvSpPr>
        <p:spPr>
          <a:xfrm>
            <a:off x="6252944" y="1363150"/>
            <a:ext cx="2631900" cy="35628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solidFill>
                  <a:srgbClr val="7BD100"/>
                </a:solidFill>
              </a:rPr>
              <a:t>HOLAP</a:t>
            </a:r>
            <a:endParaRPr b="1">
              <a:solidFill>
                <a:srgbClr val="7BD100"/>
              </a:solidFill>
            </a:endParaRPr>
          </a:p>
          <a:p>
            <a:pPr marL="0" indent="0">
              <a:lnSpc>
                <a:spcPct val="100000"/>
              </a:lnSpc>
              <a:spcBef>
                <a:spcPts val="770"/>
              </a:spcBef>
              <a:buNone/>
            </a:pPr>
            <a:r>
              <a:rPr lang="vi-VN" sz="1400"/>
              <a:t>Hybrid OLAP</a:t>
            </a:r>
            <a:endParaRPr lang="en-US" sz="1400"/>
          </a:p>
          <a:p>
            <a:pPr marL="0" indent="0">
              <a:lnSpc>
                <a:spcPct val="100000"/>
              </a:lnSpc>
              <a:spcBef>
                <a:spcPts val="770"/>
              </a:spcBef>
              <a:buNone/>
            </a:pPr>
            <a:r>
              <a:rPr lang="vi-VN" sz="1400"/>
              <a:t>Lưu</a:t>
            </a:r>
            <a:r>
              <a:rPr lang="en-US" sz="1400"/>
              <a:t> </a:t>
            </a:r>
            <a:r>
              <a:rPr lang="vi-VN" sz="1400"/>
              <a:t>trữ</a:t>
            </a:r>
            <a:r>
              <a:rPr lang="en-US" sz="1400"/>
              <a:t> </a:t>
            </a:r>
            <a:r>
              <a:rPr lang="vi-VN" sz="1400"/>
              <a:t>và	tính</a:t>
            </a:r>
            <a:r>
              <a:rPr lang="en-US" sz="1400"/>
              <a:t> </a:t>
            </a:r>
            <a:r>
              <a:rPr lang="vi-VN" sz="1400"/>
              <a:t>toán</a:t>
            </a:r>
            <a:r>
              <a:rPr lang="en-US" sz="1400"/>
              <a:t> </a:t>
            </a:r>
            <a:r>
              <a:rPr lang="vi-VN" sz="1400"/>
              <a:t>vừa</a:t>
            </a:r>
            <a:r>
              <a:rPr lang="en-US" sz="1400"/>
              <a:t> </a:t>
            </a:r>
            <a:r>
              <a:rPr lang="vi-VN" sz="1400"/>
              <a:t>trên</a:t>
            </a:r>
            <a:r>
              <a:rPr lang="en-US" sz="1400"/>
              <a:t> </a:t>
            </a:r>
            <a:r>
              <a:rPr lang="vi-VN" sz="1400"/>
              <a:t>CSDL</a:t>
            </a:r>
            <a:r>
              <a:rPr lang="en-US" sz="1400"/>
              <a:t> </a:t>
            </a:r>
            <a:r>
              <a:rPr lang="vi-VN" sz="1400"/>
              <a:t>quan</a:t>
            </a:r>
            <a:r>
              <a:rPr lang="en-US" sz="1400"/>
              <a:t> </a:t>
            </a:r>
            <a:r>
              <a:rPr lang="vi-VN" sz="1400"/>
              <a:t>hệ,  vừa trên CSDL nhiều chiều</a:t>
            </a:r>
            <a:r>
              <a:rPr lang="en-US" sz="1400"/>
              <a:t>.</a:t>
            </a:r>
          </a:p>
          <a:p>
            <a:pPr marL="0" indent="0">
              <a:lnSpc>
                <a:spcPct val="100000"/>
              </a:lnSpc>
              <a:spcBef>
                <a:spcPts val="770"/>
              </a:spcBef>
              <a:buNone/>
            </a:pPr>
            <a:r>
              <a:rPr lang="vi-VN" sz="1400"/>
              <a:t>Base data sẽ được lưu trong CSDL quan hệ</a:t>
            </a:r>
            <a:endParaRPr lang="en-US" sz="1400"/>
          </a:p>
          <a:p>
            <a:pPr marL="0" indent="0">
              <a:lnSpc>
                <a:spcPct val="100000"/>
              </a:lnSpc>
              <a:spcBef>
                <a:spcPts val="770"/>
              </a:spcBef>
              <a:buNone/>
            </a:pPr>
            <a:r>
              <a:rPr lang="vi-VN" sz="1400"/>
              <a:t>Aggregate data sẽ được lưu trong CSDL nhiều  chiều</a:t>
            </a:r>
          </a:p>
          <a:p>
            <a:pPr marL="191770" indent="0">
              <a:lnSpc>
                <a:spcPct val="100000"/>
              </a:lnSpc>
              <a:spcBef>
                <a:spcPts val="770"/>
              </a:spcBef>
              <a:buNone/>
              <a:tabLst>
                <a:tab pos="488950" algn="l"/>
              </a:tabLst>
            </a:pPr>
            <a:r>
              <a:rPr lang="vi-VN" sz="1400"/>
              <a:t>Ví dụ: Microsoft SSAS</a:t>
            </a:r>
            <a:endParaRPr lang="en-US" sz="1400"/>
          </a:p>
          <a:p>
            <a:pPr marL="0" lvl="0" indent="0" algn="l" rtl="0">
              <a:spcBef>
                <a:spcPts val="600"/>
              </a:spcBef>
              <a:spcAft>
                <a:spcPts val="0"/>
              </a:spcAft>
              <a:buNone/>
            </a:pPr>
            <a:endParaRPr/>
          </a:p>
        </p:txBody>
      </p:sp>
      <p:sp>
        <p:nvSpPr>
          <p:cNvPr id="281" name="Google Shape;281;p20"/>
          <p:cNvSpPr txBox="1">
            <a:spLocks noGrp="1"/>
          </p:cNvSpPr>
          <p:nvPr>
            <p:ph type="sldNum" idx="12"/>
          </p:nvPr>
        </p:nvSpPr>
        <p:spPr>
          <a:xfrm>
            <a:off x="4297650" y="4749851"/>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18</a:t>
            </a:fld>
            <a:endParaRP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20"/>
          <p:cNvSpPr txBox="1">
            <a:spLocks noGrp="1"/>
          </p:cNvSpPr>
          <p:nvPr>
            <p:ph type="title"/>
          </p:nvPr>
        </p:nvSpPr>
        <p:spPr>
          <a:xfrm>
            <a:off x="457200" y="-1"/>
            <a:ext cx="8229600" cy="1063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3200"/>
              <a:t>2.4 CÁC PHÉP TOÁN CỦA OLAP</a:t>
            </a:r>
            <a:endParaRPr sz="3200"/>
          </a:p>
        </p:txBody>
      </p:sp>
      <p:sp>
        <p:nvSpPr>
          <p:cNvPr id="278" name="Google Shape;278;p20"/>
          <p:cNvSpPr txBox="1">
            <a:spLocks noGrp="1"/>
          </p:cNvSpPr>
          <p:nvPr>
            <p:ph type="body" idx="1"/>
          </p:nvPr>
        </p:nvSpPr>
        <p:spPr>
          <a:xfrm>
            <a:off x="83108" y="1580651"/>
            <a:ext cx="1606373" cy="35628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solidFill>
                  <a:srgbClr val="7BD100"/>
                </a:solidFill>
              </a:rPr>
              <a:t>CẮT LÁT</a:t>
            </a:r>
          </a:p>
          <a:p>
            <a:pPr marL="0" lvl="0" indent="0" algn="l" rtl="0">
              <a:spcBef>
                <a:spcPts val="600"/>
              </a:spcBef>
              <a:spcAft>
                <a:spcPts val="0"/>
              </a:spcAft>
              <a:buNone/>
            </a:pPr>
            <a:r>
              <a:rPr lang="en" sz="1400"/>
              <a:t>Lấy ra 1 khối dữ liệu bằng cách lọc 1 chiều</a:t>
            </a:r>
            <a:r>
              <a:rPr lang="en" sz="1400" b="1">
                <a:solidFill>
                  <a:srgbClr val="7BD100"/>
                </a:solidFill>
              </a:rPr>
              <a:t>.</a:t>
            </a:r>
          </a:p>
          <a:p>
            <a:pPr marL="0" lvl="0" indent="0" algn="l" rtl="0">
              <a:spcBef>
                <a:spcPts val="600"/>
              </a:spcBef>
              <a:spcAft>
                <a:spcPts val="0"/>
              </a:spcAft>
              <a:buNone/>
            </a:pPr>
            <a:r>
              <a:rPr lang="en" sz="1400"/>
              <a:t>Các chiều còn lại không quan tâm.</a:t>
            </a:r>
          </a:p>
        </p:txBody>
      </p:sp>
      <p:sp>
        <p:nvSpPr>
          <p:cNvPr id="281" name="Google Shape;281;p20"/>
          <p:cNvSpPr txBox="1">
            <a:spLocks noGrp="1"/>
          </p:cNvSpPr>
          <p:nvPr>
            <p:ph type="sldNum" idx="12"/>
          </p:nvPr>
        </p:nvSpPr>
        <p:spPr>
          <a:xfrm>
            <a:off x="4297650" y="4749851"/>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19</a:t>
            </a:fld>
            <a:endParaRPr/>
          </a:p>
        </p:txBody>
      </p:sp>
      <p:sp>
        <p:nvSpPr>
          <p:cNvPr id="9" name="Google Shape;278;p20">
            <a:extLst>
              <a:ext uri="{FF2B5EF4-FFF2-40B4-BE49-F238E27FC236}">
                <a16:creationId xmlns:a16="http://schemas.microsoft.com/office/drawing/2014/main" id="{99FD9C74-F4A7-4785-8DBE-83AD87489578}"/>
              </a:ext>
            </a:extLst>
          </p:cNvPr>
          <p:cNvSpPr txBox="1">
            <a:spLocks/>
          </p:cNvSpPr>
          <p:nvPr/>
        </p:nvSpPr>
        <p:spPr>
          <a:xfrm>
            <a:off x="1689481" y="1580651"/>
            <a:ext cx="1788459" cy="3562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600"/>
              </a:spcBef>
              <a:spcAft>
                <a:spcPts val="0"/>
              </a:spcAft>
              <a:buClr>
                <a:schemeClr val="accent1"/>
              </a:buClr>
              <a:buSzPts val="1800"/>
              <a:buFont typeface="Varela Round"/>
              <a:buChar char="×"/>
              <a:defRPr sz="1800" b="0" i="0" u="none" strike="noStrike" cap="none">
                <a:solidFill>
                  <a:srgbClr val="546973"/>
                </a:solidFill>
                <a:latin typeface="Varela Round"/>
                <a:ea typeface="Varela Round"/>
                <a:cs typeface="Varela Round"/>
                <a:sym typeface="Varela Round"/>
              </a:defRPr>
            </a:lvl1pPr>
            <a:lvl2pPr marL="914400" marR="0" lvl="1" indent="-342900" algn="l" rtl="0">
              <a:lnSpc>
                <a:spcPct val="100000"/>
              </a:lnSpc>
              <a:spcBef>
                <a:spcPts val="0"/>
              </a:spcBef>
              <a:spcAft>
                <a:spcPts val="0"/>
              </a:spcAft>
              <a:buClr>
                <a:schemeClr val="accent1"/>
              </a:buClr>
              <a:buSzPts val="1800"/>
              <a:buFont typeface="Varela Round"/>
              <a:buChar char="×"/>
              <a:defRPr sz="1800" b="0" i="0" u="none" strike="noStrike" cap="none">
                <a:solidFill>
                  <a:srgbClr val="546973"/>
                </a:solidFill>
                <a:latin typeface="Varela Round"/>
                <a:ea typeface="Varela Round"/>
                <a:cs typeface="Varela Round"/>
                <a:sym typeface="Varela Round"/>
              </a:defRPr>
            </a:lvl2pPr>
            <a:lvl3pPr marL="1371600" marR="0" lvl="2" indent="-342900" algn="l" rtl="0">
              <a:lnSpc>
                <a:spcPct val="100000"/>
              </a:lnSpc>
              <a:spcBef>
                <a:spcPts val="0"/>
              </a:spcBef>
              <a:spcAft>
                <a:spcPts val="0"/>
              </a:spcAft>
              <a:buClr>
                <a:schemeClr val="accent1"/>
              </a:buClr>
              <a:buSzPts val="1800"/>
              <a:buFont typeface="Varela Round"/>
              <a:buChar char="×"/>
              <a:defRPr sz="1800" b="0" i="0" u="none" strike="noStrike" cap="none">
                <a:solidFill>
                  <a:srgbClr val="546973"/>
                </a:solidFill>
                <a:latin typeface="Varela Round"/>
                <a:ea typeface="Varela Round"/>
                <a:cs typeface="Varela Round"/>
                <a:sym typeface="Varela Round"/>
              </a:defRPr>
            </a:lvl3pPr>
            <a:lvl4pPr marL="1828800" marR="0" lvl="3" indent="-342900" algn="l" rtl="0">
              <a:lnSpc>
                <a:spcPct val="100000"/>
              </a:lnSpc>
              <a:spcBef>
                <a:spcPts val="0"/>
              </a:spcBef>
              <a:spcAft>
                <a:spcPts val="0"/>
              </a:spcAft>
              <a:buClr>
                <a:schemeClr val="accent1"/>
              </a:buClr>
              <a:buSzPts val="1800"/>
              <a:buFont typeface="Varela Round"/>
              <a:buChar char="×"/>
              <a:defRPr sz="1800" b="0" i="0" u="none" strike="noStrike" cap="none">
                <a:solidFill>
                  <a:srgbClr val="546973"/>
                </a:solidFill>
                <a:latin typeface="Varela Round"/>
                <a:ea typeface="Varela Round"/>
                <a:cs typeface="Varela Round"/>
                <a:sym typeface="Varela Round"/>
              </a:defRPr>
            </a:lvl4pPr>
            <a:lvl5pPr marL="2286000" marR="0" lvl="4" indent="-342900" algn="l" rtl="0">
              <a:lnSpc>
                <a:spcPct val="100000"/>
              </a:lnSpc>
              <a:spcBef>
                <a:spcPts val="0"/>
              </a:spcBef>
              <a:spcAft>
                <a:spcPts val="0"/>
              </a:spcAft>
              <a:buClr>
                <a:schemeClr val="accent1"/>
              </a:buClr>
              <a:buSzPts val="1800"/>
              <a:buFont typeface="Varela Round"/>
              <a:buChar char="×"/>
              <a:defRPr sz="1800" b="0" i="0" u="none" strike="noStrike" cap="none">
                <a:solidFill>
                  <a:srgbClr val="546973"/>
                </a:solidFill>
                <a:latin typeface="Varela Round"/>
                <a:ea typeface="Varela Round"/>
                <a:cs typeface="Varela Round"/>
                <a:sym typeface="Varela Round"/>
              </a:defRPr>
            </a:lvl5pPr>
            <a:lvl6pPr marL="2743200" marR="0" lvl="5" indent="-342900" algn="l" rtl="0">
              <a:lnSpc>
                <a:spcPct val="100000"/>
              </a:lnSpc>
              <a:spcBef>
                <a:spcPts val="0"/>
              </a:spcBef>
              <a:spcAft>
                <a:spcPts val="0"/>
              </a:spcAft>
              <a:buClr>
                <a:schemeClr val="accent1"/>
              </a:buClr>
              <a:buSzPts val="1800"/>
              <a:buFont typeface="Varela Round"/>
              <a:buChar char="×"/>
              <a:defRPr sz="1800" b="0" i="0" u="none" strike="noStrike" cap="none">
                <a:solidFill>
                  <a:srgbClr val="546973"/>
                </a:solidFill>
                <a:latin typeface="Varela Round"/>
                <a:ea typeface="Varela Round"/>
                <a:cs typeface="Varela Round"/>
                <a:sym typeface="Varela Round"/>
              </a:defRPr>
            </a:lvl6pPr>
            <a:lvl7pPr marL="3200400" marR="0" lvl="6" indent="-342900" algn="l" rtl="0">
              <a:lnSpc>
                <a:spcPct val="100000"/>
              </a:lnSpc>
              <a:spcBef>
                <a:spcPts val="0"/>
              </a:spcBef>
              <a:spcAft>
                <a:spcPts val="0"/>
              </a:spcAft>
              <a:buClr>
                <a:srgbClr val="546973"/>
              </a:buClr>
              <a:buSzPts val="1800"/>
              <a:buFont typeface="Varela Round"/>
              <a:buChar char="●"/>
              <a:defRPr sz="1800" b="0" i="0" u="none" strike="noStrike" cap="none">
                <a:solidFill>
                  <a:srgbClr val="546973"/>
                </a:solidFill>
                <a:latin typeface="Varela Round"/>
                <a:ea typeface="Varela Round"/>
                <a:cs typeface="Varela Round"/>
                <a:sym typeface="Varela Round"/>
              </a:defRPr>
            </a:lvl7pPr>
            <a:lvl8pPr marL="3657600" marR="0" lvl="7" indent="-342900" algn="l" rtl="0">
              <a:lnSpc>
                <a:spcPct val="100000"/>
              </a:lnSpc>
              <a:spcBef>
                <a:spcPts val="0"/>
              </a:spcBef>
              <a:spcAft>
                <a:spcPts val="0"/>
              </a:spcAft>
              <a:buClr>
                <a:srgbClr val="546973"/>
              </a:buClr>
              <a:buSzPts val="1800"/>
              <a:buFont typeface="Varela Round"/>
              <a:buChar char="○"/>
              <a:defRPr sz="1800" b="0" i="0" u="none" strike="noStrike" cap="none">
                <a:solidFill>
                  <a:srgbClr val="546973"/>
                </a:solidFill>
                <a:latin typeface="Varela Round"/>
                <a:ea typeface="Varela Round"/>
                <a:cs typeface="Varela Round"/>
                <a:sym typeface="Varela Round"/>
              </a:defRPr>
            </a:lvl8pPr>
            <a:lvl9pPr marL="4114800" marR="0" lvl="8" indent="-342900" algn="l" rtl="0">
              <a:lnSpc>
                <a:spcPct val="100000"/>
              </a:lnSpc>
              <a:spcBef>
                <a:spcPts val="0"/>
              </a:spcBef>
              <a:spcAft>
                <a:spcPts val="0"/>
              </a:spcAft>
              <a:buClr>
                <a:srgbClr val="546973"/>
              </a:buClr>
              <a:buSzPts val="1800"/>
              <a:buFont typeface="Varela Round"/>
              <a:buChar char="■"/>
              <a:defRPr sz="1800" b="0" i="0" u="none" strike="noStrike" cap="none">
                <a:solidFill>
                  <a:srgbClr val="546973"/>
                </a:solidFill>
                <a:latin typeface="Varela Round"/>
                <a:ea typeface="Varela Round"/>
                <a:cs typeface="Varela Round"/>
                <a:sym typeface="Varela Round"/>
              </a:defRPr>
            </a:lvl9pPr>
          </a:lstStyle>
          <a:p>
            <a:pPr marL="0" indent="0">
              <a:buFont typeface="Varela Round"/>
              <a:buNone/>
            </a:pPr>
            <a:r>
              <a:rPr lang="en-US" b="1">
                <a:solidFill>
                  <a:srgbClr val="7BD100"/>
                </a:solidFill>
              </a:rPr>
              <a:t>CẮT HẠT LỰU</a:t>
            </a:r>
            <a:endParaRPr lang="vi-VN" b="1">
              <a:solidFill>
                <a:srgbClr val="7BD100"/>
              </a:solidFill>
            </a:endParaRPr>
          </a:p>
          <a:p>
            <a:pPr marL="0" marR="5080" lvl="2" indent="0" algn="just">
              <a:spcBef>
                <a:spcPts val="770"/>
              </a:spcBef>
              <a:buFont typeface="Varela Round"/>
              <a:buNone/>
              <a:tabLst>
                <a:tab pos="656590" algn="l"/>
              </a:tabLst>
            </a:pPr>
            <a:r>
              <a:rPr lang="en-US" sz="1400" err="1"/>
              <a:t>Lấy</a:t>
            </a:r>
            <a:r>
              <a:rPr lang="en-US" sz="1400"/>
              <a:t> 1 </a:t>
            </a:r>
            <a:r>
              <a:rPr lang="en-US" sz="1400" err="1"/>
              <a:t>khối</a:t>
            </a:r>
            <a:r>
              <a:rPr lang="en-US" sz="1400"/>
              <a:t> </a:t>
            </a:r>
            <a:r>
              <a:rPr lang="en-US" sz="1400" err="1"/>
              <a:t>dữ</a:t>
            </a:r>
            <a:r>
              <a:rPr lang="en-US" sz="1400"/>
              <a:t> </a:t>
            </a:r>
            <a:r>
              <a:rPr lang="en-US" sz="1400" err="1"/>
              <a:t>liệu</a:t>
            </a:r>
            <a:r>
              <a:rPr lang="en-US" sz="1400"/>
              <a:t> ra </a:t>
            </a:r>
            <a:r>
              <a:rPr lang="en-US" sz="1400" err="1"/>
              <a:t>bằng</a:t>
            </a:r>
            <a:r>
              <a:rPr lang="en-US" sz="1400"/>
              <a:t> </a:t>
            </a:r>
            <a:r>
              <a:rPr lang="en-US" sz="1400" err="1"/>
              <a:t>cách</a:t>
            </a:r>
            <a:r>
              <a:rPr lang="en-US" sz="1400"/>
              <a:t> </a:t>
            </a:r>
            <a:r>
              <a:rPr lang="en-US" sz="1400" err="1"/>
              <a:t>lọc</a:t>
            </a:r>
            <a:r>
              <a:rPr lang="en-US" sz="1400"/>
              <a:t> </a:t>
            </a:r>
            <a:r>
              <a:rPr lang="en-US" sz="1400" err="1"/>
              <a:t>tất</a:t>
            </a:r>
            <a:r>
              <a:rPr lang="en-US" sz="1400"/>
              <a:t> </a:t>
            </a:r>
            <a:r>
              <a:rPr lang="en-US" sz="1400" err="1"/>
              <a:t>cả</a:t>
            </a:r>
            <a:r>
              <a:rPr lang="en-US" sz="1400"/>
              <a:t> </a:t>
            </a:r>
            <a:r>
              <a:rPr lang="en-US" sz="1400" err="1"/>
              <a:t>các</a:t>
            </a:r>
            <a:r>
              <a:rPr lang="en-US" sz="1400"/>
              <a:t> </a:t>
            </a:r>
            <a:r>
              <a:rPr lang="en-US" sz="1400" err="1"/>
              <a:t>chiều</a:t>
            </a:r>
            <a:endParaRPr lang="vi-VN" sz="1400"/>
          </a:p>
        </p:txBody>
      </p:sp>
      <p:sp>
        <p:nvSpPr>
          <p:cNvPr id="10" name="Google Shape;278;p20">
            <a:extLst>
              <a:ext uri="{FF2B5EF4-FFF2-40B4-BE49-F238E27FC236}">
                <a16:creationId xmlns:a16="http://schemas.microsoft.com/office/drawing/2014/main" id="{59885D7A-90E3-48FA-AFDB-5CB9AF941D4A}"/>
              </a:ext>
            </a:extLst>
          </p:cNvPr>
          <p:cNvSpPr txBox="1">
            <a:spLocks/>
          </p:cNvSpPr>
          <p:nvPr/>
        </p:nvSpPr>
        <p:spPr>
          <a:xfrm>
            <a:off x="3690221" y="1580651"/>
            <a:ext cx="1592316" cy="3562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600"/>
              </a:spcBef>
              <a:spcAft>
                <a:spcPts val="0"/>
              </a:spcAft>
              <a:buClr>
                <a:schemeClr val="accent1"/>
              </a:buClr>
              <a:buSzPts val="1800"/>
              <a:buFont typeface="Varela Round"/>
              <a:buChar char="×"/>
              <a:defRPr sz="1800" b="0" i="0" u="none" strike="noStrike" cap="none">
                <a:solidFill>
                  <a:srgbClr val="546973"/>
                </a:solidFill>
                <a:latin typeface="Varela Round"/>
                <a:ea typeface="Varela Round"/>
                <a:cs typeface="Varela Round"/>
                <a:sym typeface="Varela Round"/>
              </a:defRPr>
            </a:lvl1pPr>
            <a:lvl2pPr marL="914400" marR="0" lvl="1" indent="-342900" algn="l" rtl="0">
              <a:lnSpc>
                <a:spcPct val="100000"/>
              </a:lnSpc>
              <a:spcBef>
                <a:spcPts val="0"/>
              </a:spcBef>
              <a:spcAft>
                <a:spcPts val="0"/>
              </a:spcAft>
              <a:buClr>
                <a:schemeClr val="accent1"/>
              </a:buClr>
              <a:buSzPts val="1800"/>
              <a:buFont typeface="Varela Round"/>
              <a:buChar char="×"/>
              <a:defRPr sz="1800" b="0" i="0" u="none" strike="noStrike" cap="none">
                <a:solidFill>
                  <a:srgbClr val="546973"/>
                </a:solidFill>
                <a:latin typeface="Varela Round"/>
                <a:ea typeface="Varela Round"/>
                <a:cs typeface="Varela Round"/>
                <a:sym typeface="Varela Round"/>
              </a:defRPr>
            </a:lvl2pPr>
            <a:lvl3pPr marL="1371600" marR="0" lvl="2" indent="-342900" algn="l" rtl="0">
              <a:lnSpc>
                <a:spcPct val="100000"/>
              </a:lnSpc>
              <a:spcBef>
                <a:spcPts val="0"/>
              </a:spcBef>
              <a:spcAft>
                <a:spcPts val="0"/>
              </a:spcAft>
              <a:buClr>
                <a:schemeClr val="accent1"/>
              </a:buClr>
              <a:buSzPts val="1800"/>
              <a:buFont typeface="Varela Round"/>
              <a:buChar char="×"/>
              <a:defRPr sz="1800" b="0" i="0" u="none" strike="noStrike" cap="none">
                <a:solidFill>
                  <a:srgbClr val="546973"/>
                </a:solidFill>
                <a:latin typeface="Varela Round"/>
                <a:ea typeface="Varela Round"/>
                <a:cs typeface="Varela Round"/>
                <a:sym typeface="Varela Round"/>
              </a:defRPr>
            </a:lvl3pPr>
            <a:lvl4pPr marL="1828800" marR="0" lvl="3" indent="-342900" algn="l" rtl="0">
              <a:lnSpc>
                <a:spcPct val="100000"/>
              </a:lnSpc>
              <a:spcBef>
                <a:spcPts val="0"/>
              </a:spcBef>
              <a:spcAft>
                <a:spcPts val="0"/>
              </a:spcAft>
              <a:buClr>
                <a:schemeClr val="accent1"/>
              </a:buClr>
              <a:buSzPts val="1800"/>
              <a:buFont typeface="Varela Round"/>
              <a:buChar char="×"/>
              <a:defRPr sz="1800" b="0" i="0" u="none" strike="noStrike" cap="none">
                <a:solidFill>
                  <a:srgbClr val="546973"/>
                </a:solidFill>
                <a:latin typeface="Varela Round"/>
                <a:ea typeface="Varela Round"/>
                <a:cs typeface="Varela Round"/>
                <a:sym typeface="Varela Round"/>
              </a:defRPr>
            </a:lvl4pPr>
            <a:lvl5pPr marL="2286000" marR="0" lvl="4" indent="-342900" algn="l" rtl="0">
              <a:lnSpc>
                <a:spcPct val="100000"/>
              </a:lnSpc>
              <a:spcBef>
                <a:spcPts val="0"/>
              </a:spcBef>
              <a:spcAft>
                <a:spcPts val="0"/>
              </a:spcAft>
              <a:buClr>
                <a:schemeClr val="accent1"/>
              </a:buClr>
              <a:buSzPts val="1800"/>
              <a:buFont typeface="Varela Round"/>
              <a:buChar char="×"/>
              <a:defRPr sz="1800" b="0" i="0" u="none" strike="noStrike" cap="none">
                <a:solidFill>
                  <a:srgbClr val="546973"/>
                </a:solidFill>
                <a:latin typeface="Varela Round"/>
                <a:ea typeface="Varela Round"/>
                <a:cs typeface="Varela Round"/>
                <a:sym typeface="Varela Round"/>
              </a:defRPr>
            </a:lvl5pPr>
            <a:lvl6pPr marL="2743200" marR="0" lvl="5" indent="-342900" algn="l" rtl="0">
              <a:lnSpc>
                <a:spcPct val="100000"/>
              </a:lnSpc>
              <a:spcBef>
                <a:spcPts val="0"/>
              </a:spcBef>
              <a:spcAft>
                <a:spcPts val="0"/>
              </a:spcAft>
              <a:buClr>
                <a:schemeClr val="accent1"/>
              </a:buClr>
              <a:buSzPts val="1800"/>
              <a:buFont typeface="Varela Round"/>
              <a:buChar char="×"/>
              <a:defRPr sz="1800" b="0" i="0" u="none" strike="noStrike" cap="none">
                <a:solidFill>
                  <a:srgbClr val="546973"/>
                </a:solidFill>
                <a:latin typeface="Varela Round"/>
                <a:ea typeface="Varela Round"/>
                <a:cs typeface="Varela Round"/>
                <a:sym typeface="Varela Round"/>
              </a:defRPr>
            </a:lvl6pPr>
            <a:lvl7pPr marL="3200400" marR="0" lvl="6" indent="-342900" algn="l" rtl="0">
              <a:lnSpc>
                <a:spcPct val="100000"/>
              </a:lnSpc>
              <a:spcBef>
                <a:spcPts val="0"/>
              </a:spcBef>
              <a:spcAft>
                <a:spcPts val="0"/>
              </a:spcAft>
              <a:buClr>
                <a:srgbClr val="546973"/>
              </a:buClr>
              <a:buSzPts val="1800"/>
              <a:buFont typeface="Varela Round"/>
              <a:buChar char="●"/>
              <a:defRPr sz="1800" b="0" i="0" u="none" strike="noStrike" cap="none">
                <a:solidFill>
                  <a:srgbClr val="546973"/>
                </a:solidFill>
                <a:latin typeface="Varela Round"/>
                <a:ea typeface="Varela Round"/>
                <a:cs typeface="Varela Round"/>
                <a:sym typeface="Varela Round"/>
              </a:defRPr>
            </a:lvl7pPr>
            <a:lvl8pPr marL="3657600" marR="0" lvl="7" indent="-342900" algn="l" rtl="0">
              <a:lnSpc>
                <a:spcPct val="100000"/>
              </a:lnSpc>
              <a:spcBef>
                <a:spcPts val="0"/>
              </a:spcBef>
              <a:spcAft>
                <a:spcPts val="0"/>
              </a:spcAft>
              <a:buClr>
                <a:srgbClr val="546973"/>
              </a:buClr>
              <a:buSzPts val="1800"/>
              <a:buFont typeface="Varela Round"/>
              <a:buChar char="○"/>
              <a:defRPr sz="1800" b="0" i="0" u="none" strike="noStrike" cap="none">
                <a:solidFill>
                  <a:srgbClr val="546973"/>
                </a:solidFill>
                <a:latin typeface="Varela Round"/>
                <a:ea typeface="Varela Round"/>
                <a:cs typeface="Varela Round"/>
                <a:sym typeface="Varela Round"/>
              </a:defRPr>
            </a:lvl8pPr>
            <a:lvl9pPr marL="4114800" marR="0" lvl="8" indent="-342900" algn="l" rtl="0">
              <a:lnSpc>
                <a:spcPct val="100000"/>
              </a:lnSpc>
              <a:spcBef>
                <a:spcPts val="0"/>
              </a:spcBef>
              <a:spcAft>
                <a:spcPts val="0"/>
              </a:spcAft>
              <a:buClr>
                <a:srgbClr val="546973"/>
              </a:buClr>
              <a:buSzPts val="1800"/>
              <a:buFont typeface="Varela Round"/>
              <a:buChar char="■"/>
              <a:defRPr sz="1800" b="0" i="0" u="none" strike="noStrike" cap="none">
                <a:solidFill>
                  <a:srgbClr val="546973"/>
                </a:solidFill>
                <a:latin typeface="Varela Round"/>
                <a:ea typeface="Varela Round"/>
                <a:cs typeface="Varela Round"/>
                <a:sym typeface="Varela Round"/>
              </a:defRPr>
            </a:lvl9pPr>
          </a:lstStyle>
          <a:p>
            <a:pPr marL="0" indent="0">
              <a:buFont typeface="Varela Round"/>
              <a:buNone/>
            </a:pPr>
            <a:r>
              <a:rPr lang="en-US" b="1">
                <a:solidFill>
                  <a:srgbClr val="7BD100"/>
                </a:solidFill>
              </a:rPr>
              <a:t>KHOAN XUỐNG LÊN</a:t>
            </a:r>
            <a:endParaRPr lang="vi-VN" b="1">
              <a:solidFill>
                <a:srgbClr val="7BD100"/>
              </a:solidFill>
            </a:endParaRPr>
          </a:p>
          <a:p>
            <a:pPr marL="0" marR="5080" lvl="2" indent="0" algn="just">
              <a:spcBef>
                <a:spcPts val="770"/>
              </a:spcBef>
              <a:buFont typeface="Varela Round"/>
              <a:buNone/>
              <a:tabLst>
                <a:tab pos="656590" algn="l"/>
              </a:tabLst>
            </a:pPr>
            <a:r>
              <a:rPr lang="en-US" sz="1400" err="1"/>
              <a:t>Khoan</a:t>
            </a:r>
            <a:r>
              <a:rPr lang="en-US" sz="1400"/>
              <a:t> </a:t>
            </a:r>
            <a:r>
              <a:rPr lang="en-US" sz="1400" err="1"/>
              <a:t>xuống</a:t>
            </a:r>
            <a:r>
              <a:rPr lang="en-US" sz="1400"/>
              <a:t> : </a:t>
            </a:r>
            <a:r>
              <a:rPr lang="en-US" sz="1400" err="1"/>
              <a:t>Lấy</a:t>
            </a:r>
            <a:r>
              <a:rPr lang="en-US" sz="1400"/>
              <a:t> </a:t>
            </a:r>
            <a:r>
              <a:rPr lang="en-US" sz="1400" err="1"/>
              <a:t>dữ</a:t>
            </a:r>
            <a:r>
              <a:rPr lang="en-US" sz="1400"/>
              <a:t> </a:t>
            </a:r>
            <a:r>
              <a:rPr lang="en-US" sz="1400" err="1"/>
              <a:t>liệu</a:t>
            </a:r>
            <a:r>
              <a:rPr lang="en-US" sz="1400"/>
              <a:t> </a:t>
            </a:r>
            <a:r>
              <a:rPr lang="en-US" sz="1400" err="1"/>
              <a:t>từ</a:t>
            </a:r>
            <a:r>
              <a:rPr lang="en-US" sz="1400"/>
              <a:t> </a:t>
            </a:r>
            <a:r>
              <a:rPr lang="en-US" sz="1400" err="1"/>
              <a:t>tóm</a:t>
            </a:r>
            <a:r>
              <a:rPr lang="en-US" sz="1400"/>
              <a:t> </a:t>
            </a:r>
            <a:r>
              <a:rPr lang="en-US" sz="1400" err="1"/>
              <a:t>tắt</a:t>
            </a:r>
            <a:r>
              <a:rPr lang="en-US" sz="1400"/>
              <a:t> </a:t>
            </a:r>
            <a:r>
              <a:rPr lang="en-US" sz="1400" err="1"/>
              <a:t>đến</a:t>
            </a:r>
            <a:r>
              <a:rPr lang="en-US" sz="1400"/>
              <a:t> chi </a:t>
            </a:r>
            <a:r>
              <a:rPr lang="en-US" sz="1400" err="1"/>
              <a:t>tiết</a:t>
            </a:r>
            <a:r>
              <a:rPr lang="en-US" sz="1400"/>
              <a:t>.</a:t>
            </a:r>
          </a:p>
          <a:p>
            <a:pPr marL="0" marR="5080" lvl="2" indent="0" algn="just">
              <a:spcBef>
                <a:spcPts val="770"/>
              </a:spcBef>
              <a:buFont typeface="Varela Round"/>
              <a:buNone/>
              <a:tabLst>
                <a:tab pos="656590" algn="l"/>
              </a:tabLst>
            </a:pPr>
            <a:r>
              <a:rPr lang="en-US" sz="1400" err="1"/>
              <a:t>Khoan</a:t>
            </a:r>
            <a:r>
              <a:rPr lang="en-US" sz="1400"/>
              <a:t> </a:t>
            </a:r>
            <a:r>
              <a:rPr lang="en-US" sz="1400" err="1"/>
              <a:t>lên</a:t>
            </a:r>
            <a:r>
              <a:rPr lang="en-US" sz="1400"/>
              <a:t> : </a:t>
            </a:r>
            <a:r>
              <a:rPr lang="en-US" sz="1400" err="1"/>
              <a:t>Lấy</a:t>
            </a:r>
            <a:r>
              <a:rPr lang="en-US" sz="1400"/>
              <a:t> </a:t>
            </a:r>
            <a:r>
              <a:rPr lang="en-US" sz="1400" err="1"/>
              <a:t>dữ</a:t>
            </a:r>
            <a:r>
              <a:rPr lang="en-US" sz="1400"/>
              <a:t> </a:t>
            </a:r>
            <a:r>
              <a:rPr lang="en-US" sz="1400" err="1"/>
              <a:t>liệu</a:t>
            </a:r>
            <a:r>
              <a:rPr lang="en-US" sz="1400"/>
              <a:t> </a:t>
            </a:r>
            <a:r>
              <a:rPr lang="en-US" sz="1400" err="1"/>
              <a:t>từ</a:t>
            </a:r>
            <a:r>
              <a:rPr lang="en-US" sz="1400"/>
              <a:t> chi </a:t>
            </a:r>
            <a:r>
              <a:rPr lang="en-US" sz="1400" err="1"/>
              <a:t>tiết</a:t>
            </a:r>
            <a:r>
              <a:rPr lang="en-US" sz="1400"/>
              <a:t> </a:t>
            </a:r>
            <a:r>
              <a:rPr lang="en-US" sz="1400" err="1"/>
              <a:t>đến</a:t>
            </a:r>
            <a:r>
              <a:rPr lang="en-US" sz="1400"/>
              <a:t> </a:t>
            </a:r>
            <a:r>
              <a:rPr lang="en-US" sz="1400" err="1"/>
              <a:t>tóm</a:t>
            </a:r>
            <a:r>
              <a:rPr lang="en-US" sz="1400"/>
              <a:t> </a:t>
            </a:r>
            <a:r>
              <a:rPr lang="en-US" sz="1400" err="1"/>
              <a:t>tắt</a:t>
            </a:r>
            <a:endParaRPr lang="en-US" sz="1400"/>
          </a:p>
        </p:txBody>
      </p:sp>
      <p:sp>
        <p:nvSpPr>
          <p:cNvPr id="11" name="Google Shape;278;p20">
            <a:extLst>
              <a:ext uri="{FF2B5EF4-FFF2-40B4-BE49-F238E27FC236}">
                <a16:creationId xmlns:a16="http://schemas.microsoft.com/office/drawing/2014/main" id="{93CD9D46-E31E-4627-A9FD-9CC8D9E734CF}"/>
              </a:ext>
            </a:extLst>
          </p:cNvPr>
          <p:cNvSpPr txBox="1">
            <a:spLocks/>
          </p:cNvSpPr>
          <p:nvPr/>
        </p:nvSpPr>
        <p:spPr>
          <a:xfrm>
            <a:off x="5494818" y="1580700"/>
            <a:ext cx="1592316" cy="3562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600"/>
              </a:spcBef>
              <a:spcAft>
                <a:spcPts val="0"/>
              </a:spcAft>
              <a:buClr>
                <a:schemeClr val="accent1"/>
              </a:buClr>
              <a:buSzPts val="1800"/>
              <a:buFont typeface="Varela Round"/>
              <a:buChar char="×"/>
              <a:defRPr sz="1800" b="0" i="0" u="none" strike="noStrike" cap="none">
                <a:solidFill>
                  <a:srgbClr val="546973"/>
                </a:solidFill>
                <a:latin typeface="Varela Round"/>
                <a:ea typeface="Varela Round"/>
                <a:cs typeface="Varela Round"/>
                <a:sym typeface="Varela Round"/>
              </a:defRPr>
            </a:lvl1pPr>
            <a:lvl2pPr marL="914400" marR="0" lvl="1" indent="-342900" algn="l" rtl="0">
              <a:lnSpc>
                <a:spcPct val="100000"/>
              </a:lnSpc>
              <a:spcBef>
                <a:spcPts val="0"/>
              </a:spcBef>
              <a:spcAft>
                <a:spcPts val="0"/>
              </a:spcAft>
              <a:buClr>
                <a:schemeClr val="accent1"/>
              </a:buClr>
              <a:buSzPts val="1800"/>
              <a:buFont typeface="Varela Round"/>
              <a:buChar char="×"/>
              <a:defRPr sz="1800" b="0" i="0" u="none" strike="noStrike" cap="none">
                <a:solidFill>
                  <a:srgbClr val="546973"/>
                </a:solidFill>
                <a:latin typeface="Varela Round"/>
                <a:ea typeface="Varela Round"/>
                <a:cs typeface="Varela Round"/>
                <a:sym typeface="Varela Round"/>
              </a:defRPr>
            </a:lvl2pPr>
            <a:lvl3pPr marL="1371600" marR="0" lvl="2" indent="-342900" algn="l" rtl="0">
              <a:lnSpc>
                <a:spcPct val="100000"/>
              </a:lnSpc>
              <a:spcBef>
                <a:spcPts val="0"/>
              </a:spcBef>
              <a:spcAft>
                <a:spcPts val="0"/>
              </a:spcAft>
              <a:buClr>
                <a:schemeClr val="accent1"/>
              </a:buClr>
              <a:buSzPts val="1800"/>
              <a:buFont typeface="Varela Round"/>
              <a:buChar char="×"/>
              <a:defRPr sz="1800" b="0" i="0" u="none" strike="noStrike" cap="none">
                <a:solidFill>
                  <a:srgbClr val="546973"/>
                </a:solidFill>
                <a:latin typeface="Varela Round"/>
                <a:ea typeface="Varela Round"/>
                <a:cs typeface="Varela Round"/>
                <a:sym typeface="Varela Round"/>
              </a:defRPr>
            </a:lvl3pPr>
            <a:lvl4pPr marL="1828800" marR="0" lvl="3" indent="-342900" algn="l" rtl="0">
              <a:lnSpc>
                <a:spcPct val="100000"/>
              </a:lnSpc>
              <a:spcBef>
                <a:spcPts val="0"/>
              </a:spcBef>
              <a:spcAft>
                <a:spcPts val="0"/>
              </a:spcAft>
              <a:buClr>
                <a:schemeClr val="accent1"/>
              </a:buClr>
              <a:buSzPts val="1800"/>
              <a:buFont typeface="Varela Round"/>
              <a:buChar char="×"/>
              <a:defRPr sz="1800" b="0" i="0" u="none" strike="noStrike" cap="none">
                <a:solidFill>
                  <a:srgbClr val="546973"/>
                </a:solidFill>
                <a:latin typeface="Varela Round"/>
                <a:ea typeface="Varela Round"/>
                <a:cs typeface="Varela Round"/>
                <a:sym typeface="Varela Round"/>
              </a:defRPr>
            </a:lvl4pPr>
            <a:lvl5pPr marL="2286000" marR="0" lvl="4" indent="-342900" algn="l" rtl="0">
              <a:lnSpc>
                <a:spcPct val="100000"/>
              </a:lnSpc>
              <a:spcBef>
                <a:spcPts val="0"/>
              </a:spcBef>
              <a:spcAft>
                <a:spcPts val="0"/>
              </a:spcAft>
              <a:buClr>
                <a:schemeClr val="accent1"/>
              </a:buClr>
              <a:buSzPts val="1800"/>
              <a:buFont typeface="Varela Round"/>
              <a:buChar char="×"/>
              <a:defRPr sz="1800" b="0" i="0" u="none" strike="noStrike" cap="none">
                <a:solidFill>
                  <a:srgbClr val="546973"/>
                </a:solidFill>
                <a:latin typeface="Varela Round"/>
                <a:ea typeface="Varela Round"/>
                <a:cs typeface="Varela Round"/>
                <a:sym typeface="Varela Round"/>
              </a:defRPr>
            </a:lvl5pPr>
            <a:lvl6pPr marL="2743200" marR="0" lvl="5" indent="-342900" algn="l" rtl="0">
              <a:lnSpc>
                <a:spcPct val="100000"/>
              </a:lnSpc>
              <a:spcBef>
                <a:spcPts val="0"/>
              </a:spcBef>
              <a:spcAft>
                <a:spcPts val="0"/>
              </a:spcAft>
              <a:buClr>
                <a:schemeClr val="accent1"/>
              </a:buClr>
              <a:buSzPts val="1800"/>
              <a:buFont typeface="Varela Round"/>
              <a:buChar char="×"/>
              <a:defRPr sz="1800" b="0" i="0" u="none" strike="noStrike" cap="none">
                <a:solidFill>
                  <a:srgbClr val="546973"/>
                </a:solidFill>
                <a:latin typeface="Varela Round"/>
                <a:ea typeface="Varela Round"/>
                <a:cs typeface="Varela Round"/>
                <a:sym typeface="Varela Round"/>
              </a:defRPr>
            </a:lvl6pPr>
            <a:lvl7pPr marL="3200400" marR="0" lvl="6" indent="-342900" algn="l" rtl="0">
              <a:lnSpc>
                <a:spcPct val="100000"/>
              </a:lnSpc>
              <a:spcBef>
                <a:spcPts val="0"/>
              </a:spcBef>
              <a:spcAft>
                <a:spcPts val="0"/>
              </a:spcAft>
              <a:buClr>
                <a:srgbClr val="546973"/>
              </a:buClr>
              <a:buSzPts val="1800"/>
              <a:buFont typeface="Varela Round"/>
              <a:buChar char="●"/>
              <a:defRPr sz="1800" b="0" i="0" u="none" strike="noStrike" cap="none">
                <a:solidFill>
                  <a:srgbClr val="546973"/>
                </a:solidFill>
                <a:latin typeface="Varela Round"/>
                <a:ea typeface="Varela Round"/>
                <a:cs typeface="Varela Round"/>
                <a:sym typeface="Varela Round"/>
              </a:defRPr>
            </a:lvl7pPr>
            <a:lvl8pPr marL="3657600" marR="0" lvl="7" indent="-342900" algn="l" rtl="0">
              <a:lnSpc>
                <a:spcPct val="100000"/>
              </a:lnSpc>
              <a:spcBef>
                <a:spcPts val="0"/>
              </a:spcBef>
              <a:spcAft>
                <a:spcPts val="0"/>
              </a:spcAft>
              <a:buClr>
                <a:srgbClr val="546973"/>
              </a:buClr>
              <a:buSzPts val="1800"/>
              <a:buFont typeface="Varela Round"/>
              <a:buChar char="○"/>
              <a:defRPr sz="1800" b="0" i="0" u="none" strike="noStrike" cap="none">
                <a:solidFill>
                  <a:srgbClr val="546973"/>
                </a:solidFill>
                <a:latin typeface="Varela Round"/>
                <a:ea typeface="Varela Round"/>
                <a:cs typeface="Varela Round"/>
                <a:sym typeface="Varela Round"/>
              </a:defRPr>
            </a:lvl8pPr>
            <a:lvl9pPr marL="4114800" marR="0" lvl="8" indent="-342900" algn="l" rtl="0">
              <a:lnSpc>
                <a:spcPct val="100000"/>
              </a:lnSpc>
              <a:spcBef>
                <a:spcPts val="0"/>
              </a:spcBef>
              <a:spcAft>
                <a:spcPts val="0"/>
              </a:spcAft>
              <a:buClr>
                <a:srgbClr val="546973"/>
              </a:buClr>
              <a:buSzPts val="1800"/>
              <a:buFont typeface="Varela Round"/>
              <a:buChar char="■"/>
              <a:defRPr sz="1800" b="0" i="0" u="none" strike="noStrike" cap="none">
                <a:solidFill>
                  <a:srgbClr val="546973"/>
                </a:solidFill>
                <a:latin typeface="Varela Round"/>
                <a:ea typeface="Varela Round"/>
                <a:cs typeface="Varela Round"/>
                <a:sym typeface="Varela Round"/>
              </a:defRPr>
            </a:lvl9pPr>
          </a:lstStyle>
          <a:p>
            <a:pPr marL="0" indent="0">
              <a:buFont typeface="Varela Round"/>
              <a:buNone/>
            </a:pPr>
            <a:r>
              <a:rPr lang="en-US" b="1">
                <a:solidFill>
                  <a:srgbClr val="7BD100"/>
                </a:solidFill>
              </a:rPr>
              <a:t>CUỘN LÊN</a:t>
            </a:r>
          </a:p>
          <a:p>
            <a:pPr marL="0" marR="5080" lvl="2" indent="0" algn="just">
              <a:spcBef>
                <a:spcPts val="770"/>
              </a:spcBef>
              <a:buFont typeface="Varela Round"/>
              <a:buNone/>
              <a:tabLst>
                <a:tab pos="656590" algn="l"/>
              </a:tabLst>
            </a:pPr>
            <a:r>
              <a:rPr lang="vi-VN" sz="1400"/>
              <a:t>T</a:t>
            </a:r>
            <a:r>
              <a:rPr lang="en-US" sz="1400" err="1"/>
              <a:t>ính</a:t>
            </a:r>
            <a:r>
              <a:rPr lang="en-US" sz="1400"/>
              <a:t> </a:t>
            </a:r>
            <a:r>
              <a:rPr lang="en-US" sz="1400" err="1"/>
              <a:t>toán</a:t>
            </a:r>
            <a:r>
              <a:rPr lang="en-US" sz="1400"/>
              <a:t> </a:t>
            </a:r>
            <a:r>
              <a:rPr lang="en-US" sz="1400" err="1"/>
              <a:t>tất</a:t>
            </a:r>
            <a:r>
              <a:rPr lang="en-US" sz="1400"/>
              <a:t> </a:t>
            </a:r>
            <a:r>
              <a:rPr lang="en-US" sz="1400" err="1"/>
              <a:t>cả</a:t>
            </a:r>
            <a:r>
              <a:rPr lang="en-US" sz="1400"/>
              <a:t> </a:t>
            </a:r>
            <a:r>
              <a:rPr lang="en-US" sz="1400" err="1"/>
              <a:t>các</a:t>
            </a:r>
            <a:r>
              <a:rPr lang="en-US" sz="1400"/>
              <a:t> </a:t>
            </a:r>
            <a:r>
              <a:rPr lang="en-US" sz="1400" err="1"/>
              <a:t>mối</a:t>
            </a:r>
            <a:r>
              <a:rPr lang="en-US" sz="1400"/>
              <a:t> </a:t>
            </a:r>
            <a:r>
              <a:rPr lang="en-US" sz="1400" err="1"/>
              <a:t>quan</a:t>
            </a:r>
            <a:r>
              <a:rPr lang="en-US" sz="1400"/>
              <a:t> </a:t>
            </a:r>
            <a:r>
              <a:rPr lang="en-US" sz="1400" err="1"/>
              <a:t>hệ</a:t>
            </a:r>
            <a:r>
              <a:rPr lang="en-US" sz="1400"/>
              <a:t> </a:t>
            </a:r>
            <a:r>
              <a:rPr lang="en-US" sz="1400" err="1"/>
              <a:t>cho</a:t>
            </a:r>
            <a:r>
              <a:rPr lang="en-US" sz="1400"/>
              <a:t> </a:t>
            </a:r>
            <a:r>
              <a:rPr lang="en-US" sz="1400" err="1"/>
              <a:t>một</a:t>
            </a:r>
            <a:r>
              <a:rPr lang="en-US" sz="1400"/>
              <a:t> </a:t>
            </a:r>
            <a:r>
              <a:rPr lang="en-US" sz="1400" err="1"/>
              <a:t>hoặc</a:t>
            </a:r>
            <a:r>
              <a:rPr lang="en-US" sz="1400"/>
              <a:t> </a:t>
            </a:r>
            <a:r>
              <a:rPr lang="en-US" sz="1400" err="1"/>
              <a:t>nhiều</a:t>
            </a:r>
            <a:r>
              <a:rPr lang="en-US" sz="1400"/>
              <a:t> </a:t>
            </a:r>
            <a:r>
              <a:rPr lang="en-US" sz="1400" err="1"/>
              <a:t>chiều</a:t>
            </a:r>
            <a:r>
              <a:rPr lang="en-US" sz="1400"/>
              <a:t>.</a:t>
            </a:r>
            <a:endParaRPr lang="vi-VN" sz="1400"/>
          </a:p>
        </p:txBody>
      </p:sp>
      <p:sp>
        <p:nvSpPr>
          <p:cNvPr id="14" name="Google Shape;278;p20">
            <a:extLst>
              <a:ext uri="{FF2B5EF4-FFF2-40B4-BE49-F238E27FC236}">
                <a16:creationId xmlns:a16="http://schemas.microsoft.com/office/drawing/2014/main" id="{EAA7545F-251C-4D2B-B636-05FFEC8E636C}"/>
              </a:ext>
            </a:extLst>
          </p:cNvPr>
          <p:cNvSpPr txBox="1">
            <a:spLocks/>
          </p:cNvSpPr>
          <p:nvPr/>
        </p:nvSpPr>
        <p:spPr>
          <a:xfrm>
            <a:off x="7299415" y="1580700"/>
            <a:ext cx="1592316" cy="3562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600"/>
              </a:spcBef>
              <a:spcAft>
                <a:spcPts val="0"/>
              </a:spcAft>
              <a:buClr>
                <a:schemeClr val="accent1"/>
              </a:buClr>
              <a:buSzPts val="1800"/>
              <a:buFont typeface="Varela Round"/>
              <a:buChar char="×"/>
              <a:defRPr sz="1800" b="0" i="0" u="none" strike="noStrike" cap="none">
                <a:solidFill>
                  <a:srgbClr val="546973"/>
                </a:solidFill>
                <a:latin typeface="Varela Round"/>
                <a:ea typeface="Varela Round"/>
                <a:cs typeface="Varela Round"/>
                <a:sym typeface="Varela Round"/>
              </a:defRPr>
            </a:lvl1pPr>
            <a:lvl2pPr marL="914400" marR="0" lvl="1" indent="-342900" algn="l" rtl="0">
              <a:lnSpc>
                <a:spcPct val="100000"/>
              </a:lnSpc>
              <a:spcBef>
                <a:spcPts val="0"/>
              </a:spcBef>
              <a:spcAft>
                <a:spcPts val="0"/>
              </a:spcAft>
              <a:buClr>
                <a:schemeClr val="accent1"/>
              </a:buClr>
              <a:buSzPts val="1800"/>
              <a:buFont typeface="Varela Round"/>
              <a:buChar char="×"/>
              <a:defRPr sz="1800" b="0" i="0" u="none" strike="noStrike" cap="none">
                <a:solidFill>
                  <a:srgbClr val="546973"/>
                </a:solidFill>
                <a:latin typeface="Varela Round"/>
                <a:ea typeface="Varela Round"/>
                <a:cs typeface="Varela Round"/>
                <a:sym typeface="Varela Round"/>
              </a:defRPr>
            </a:lvl2pPr>
            <a:lvl3pPr marL="1371600" marR="0" lvl="2" indent="-342900" algn="l" rtl="0">
              <a:lnSpc>
                <a:spcPct val="100000"/>
              </a:lnSpc>
              <a:spcBef>
                <a:spcPts val="0"/>
              </a:spcBef>
              <a:spcAft>
                <a:spcPts val="0"/>
              </a:spcAft>
              <a:buClr>
                <a:schemeClr val="accent1"/>
              </a:buClr>
              <a:buSzPts val="1800"/>
              <a:buFont typeface="Varela Round"/>
              <a:buChar char="×"/>
              <a:defRPr sz="1800" b="0" i="0" u="none" strike="noStrike" cap="none">
                <a:solidFill>
                  <a:srgbClr val="546973"/>
                </a:solidFill>
                <a:latin typeface="Varela Round"/>
                <a:ea typeface="Varela Round"/>
                <a:cs typeface="Varela Round"/>
                <a:sym typeface="Varela Round"/>
              </a:defRPr>
            </a:lvl3pPr>
            <a:lvl4pPr marL="1828800" marR="0" lvl="3" indent="-342900" algn="l" rtl="0">
              <a:lnSpc>
                <a:spcPct val="100000"/>
              </a:lnSpc>
              <a:spcBef>
                <a:spcPts val="0"/>
              </a:spcBef>
              <a:spcAft>
                <a:spcPts val="0"/>
              </a:spcAft>
              <a:buClr>
                <a:schemeClr val="accent1"/>
              </a:buClr>
              <a:buSzPts val="1800"/>
              <a:buFont typeface="Varela Round"/>
              <a:buChar char="×"/>
              <a:defRPr sz="1800" b="0" i="0" u="none" strike="noStrike" cap="none">
                <a:solidFill>
                  <a:srgbClr val="546973"/>
                </a:solidFill>
                <a:latin typeface="Varela Round"/>
                <a:ea typeface="Varela Round"/>
                <a:cs typeface="Varela Round"/>
                <a:sym typeface="Varela Round"/>
              </a:defRPr>
            </a:lvl4pPr>
            <a:lvl5pPr marL="2286000" marR="0" lvl="4" indent="-342900" algn="l" rtl="0">
              <a:lnSpc>
                <a:spcPct val="100000"/>
              </a:lnSpc>
              <a:spcBef>
                <a:spcPts val="0"/>
              </a:spcBef>
              <a:spcAft>
                <a:spcPts val="0"/>
              </a:spcAft>
              <a:buClr>
                <a:schemeClr val="accent1"/>
              </a:buClr>
              <a:buSzPts val="1800"/>
              <a:buFont typeface="Varela Round"/>
              <a:buChar char="×"/>
              <a:defRPr sz="1800" b="0" i="0" u="none" strike="noStrike" cap="none">
                <a:solidFill>
                  <a:srgbClr val="546973"/>
                </a:solidFill>
                <a:latin typeface="Varela Round"/>
                <a:ea typeface="Varela Round"/>
                <a:cs typeface="Varela Round"/>
                <a:sym typeface="Varela Round"/>
              </a:defRPr>
            </a:lvl5pPr>
            <a:lvl6pPr marL="2743200" marR="0" lvl="5" indent="-342900" algn="l" rtl="0">
              <a:lnSpc>
                <a:spcPct val="100000"/>
              </a:lnSpc>
              <a:spcBef>
                <a:spcPts val="0"/>
              </a:spcBef>
              <a:spcAft>
                <a:spcPts val="0"/>
              </a:spcAft>
              <a:buClr>
                <a:schemeClr val="accent1"/>
              </a:buClr>
              <a:buSzPts val="1800"/>
              <a:buFont typeface="Varela Round"/>
              <a:buChar char="×"/>
              <a:defRPr sz="1800" b="0" i="0" u="none" strike="noStrike" cap="none">
                <a:solidFill>
                  <a:srgbClr val="546973"/>
                </a:solidFill>
                <a:latin typeface="Varela Round"/>
                <a:ea typeface="Varela Round"/>
                <a:cs typeface="Varela Round"/>
                <a:sym typeface="Varela Round"/>
              </a:defRPr>
            </a:lvl6pPr>
            <a:lvl7pPr marL="3200400" marR="0" lvl="6" indent="-342900" algn="l" rtl="0">
              <a:lnSpc>
                <a:spcPct val="100000"/>
              </a:lnSpc>
              <a:spcBef>
                <a:spcPts val="0"/>
              </a:spcBef>
              <a:spcAft>
                <a:spcPts val="0"/>
              </a:spcAft>
              <a:buClr>
                <a:srgbClr val="546973"/>
              </a:buClr>
              <a:buSzPts val="1800"/>
              <a:buFont typeface="Varela Round"/>
              <a:buChar char="●"/>
              <a:defRPr sz="1800" b="0" i="0" u="none" strike="noStrike" cap="none">
                <a:solidFill>
                  <a:srgbClr val="546973"/>
                </a:solidFill>
                <a:latin typeface="Varela Round"/>
                <a:ea typeface="Varela Round"/>
                <a:cs typeface="Varela Round"/>
                <a:sym typeface="Varela Round"/>
              </a:defRPr>
            </a:lvl7pPr>
            <a:lvl8pPr marL="3657600" marR="0" lvl="7" indent="-342900" algn="l" rtl="0">
              <a:lnSpc>
                <a:spcPct val="100000"/>
              </a:lnSpc>
              <a:spcBef>
                <a:spcPts val="0"/>
              </a:spcBef>
              <a:spcAft>
                <a:spcPts val="0"/>
              </a:spcAft>
              <a:buClr>
                <a:srgbClr val="546973"/>
              </a:buClr>
              <a:buSzPts val="1800"/>
              <a:buFont typeface="Varela Round"/>
              <a:buChar char="○"/>
              <a:defRPr sz="1800" b="0" i="0" u="none" strike="noStrike" cap="none">
                <a:solidFill>
                  <a:srgbClr val="546973"/>
                </a:solidFill>
                <a:latin typeface="Varela Round"/>
                <a:ea typeface="Varela Round"/>
                <a:cs typeface="Varela Round"/>
                <a:sym typeface="Varela Round"/>
              </a:defRPr>
            </a:lvl8pPr>
            <a:lvl9pPr marL="4114800" marR="0" lvl="8" indent="-342900" algn="l" rtl="0">
              <a:lnSpc>
                <a:spcPct val="100000"/>
              </a:lnSpc>
              <a:spcBef>
                <a:spcPts val="0"/>
              </a:spcBef>
              <a:spcAft>
                <a:spcPts val="0"/>
              </a:spcAft>
              <a:buClr>
                <a:srgbClr val="546973"/>
              </a:buClr>
              <a:buSzPts val="1800"/>
              <a:buFont typeface="Varela Round"/>
              <a:buChar char="■"/>
              <a:defRPr sz="1800" b="0" i="0" u="none" strike="noStrike" cap="none">
                <a:solidFill>
                  <a:srgbClr val="546973"/>
                </a:solidFill>
                <a:latin typeface="Varela Round"/>
                <a:ea typeface="Varela Round"/>
                <a:cs typeface="Varela Round"/>
                <a:sym typeface="Varela Round"/>
              </a:defRPr>
            </a:lvl9pPr>
          </a:lstStyle>
          <a:p>
            <a:pPr marL="0" indent="0">
              <a:buFont typeface="Varela Round"/>
              <a:buNone/>
            </a:pPr>
            <a:r>
              <a:rPr lang="en-US" b="1">
                <a:solidFill>
                  <a:srgbClr val="7BD100"/>
                </a:solidFill>
              </a:rPr>
              <a:t>XOAY TRỤC</a:t>
            </a:r>
          </a:p>
          <a:p>
            <a:pPr marL="0" indent="0">
              <a:buFont typeface="Varela Round"/>
              <a:buNone/>
            </a:pPr>
            <a:r>
              <a:rPr lang="en-US" sz="1400" err="1"/>
              <a:t>Đổi</a:t>
            </a:r>
            <a:r>
              <a:rPr lang="en-US" sz="1400"/>
              <a:t> </a:t>
            </a:r>
            <a:r>
              <a:rPr lang="en-US" sz="1400" err="1"/>
              <a:t>chiều</a:t>
            </a:r>
            <a:r>
              <a:rPr lang="en-US" sz="1400"/>
              <a:t> </a:t>
            </a:r>
            <a:r>
              <a:rPr lang="en-US" sz="1400" err="1"/>
              <a:t>trục</a:t>
            </a:r>
            <a:r>
              <a:rPr lang="en-US" sz="1400"/>
              <a:t> </a:t>
            </a:r>
            <a:r>
              <a:rPr lang="en-US" sz="1400" err="1"/>
              <a:t>khối</a:t>
            </a:r>
            <a:r>
              <a:rPr lang="en-US" sz="1400"/>
              <a:t> </a:t>
            </a:r>
            <a:r>
              <a:rPr lang="en-US" sz="1400" err="1"/>
              <a:t>dữ</a:t>
            </a:r>
            <a:r>
              <a:rPr lang="en-US" sz="1400"/>
              <a:t> </a:t>
            </a:r>
            <a:r>
              <a:rPr lang="en-US" sz="1400" err="1"/>
              <a:t>liệu</a:t>
            </a:r>
            <a:endParaRPr lang="vi-VN" sz="1400"/>
          </a:p>
        </p:txBody>
      </p:sp>
    </p:spTree>
    <p:extLst>
      <p:ext uri="{BB962C8B-B14F-4D97-AF65-F5344CB8AC3E}">
        <p14:creationId xmlns:p14="http://schemas.microsoft.com/office/powerpoint/2010/main" val="109988291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Hình chữ nhật 3"/>
          <p:cNvSpPr/>
          <p:nvPr/>
        </p:nvSpPr>
        <p:spPr>
          <a:xfrm>
            <a:off x="0" y="0"/>
            <a:ext cx="960120" cy="5143500"/>
          </a:xfrm>
          <a:prstGeom prst="rect">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ln w="38100">
                  <a:solidFill>
                    <a:schemeClr val="bg1"/>
                  </a:solidFill>
                  <a:prstDash val="lgDashDotDot"/>
                </a:ln>
                <a:solidFill>
                  <a:schemeClr val="accent4">
                    <a:lumMod val="60000"/>
                    <a:lumOff val="40000"/>
                  </a:schemeClr>
                </a:solidFill>
                <a:latin typeface="Tahoma" panose="020B0604030504040204" pitchFamily="34" charset="0"/>
                <a:ea typeface="Tahoma" panose="020B0604030504040204" pitchFamily="34" charset="0"/>
                <a:cs typeface="Tahoma" panose="020B0604030504040204" pitchFamily="34" charset="0"/>
              </a:rPr>
              <a:t>N</a:t>
            </a:r>
          </a:p>
          <a:p>
            <a:pPr algn="ctr"/>
            <a:r>
              <a:rPr lang="en-US" sz="3600" b="1" dirty="0">
                <a:ln w="38100">
                  <a:solidFill>
                    <a:schemeClr val="bg1"/>
                  </a:solidFill>
                  <a:prstDash val="lgDashDotDot"/>
                </a:ln>
                <a:solidFill>
                  <a:schemeClr val="accent4">
                    <a:lumMod val="60000"/>
                    <a:lumOff val="40000"/>
                  </a:schemeClr>
                </a:solidFill>
                <a:latin typeface="Tahoma" panose="020B0604030504040204" pitchFamily="34" charset="0"/>
                <a:ea typeface="Tahoma" panose="020B0604030504040204" pitchFamily="34" charset="0"/>
                <a:cs typeface="Tahoma" panose="020B0604030504040204" pitchFamily="34" charset="0"/>
              </a:rPr>
              <a:t>Ộ</a:t>
            </a:r>
          </a:p>
          <a:p>
            <a:pPr algn="ctr"/>
            <a:r>
              <a:rPr lang="en-US" sz="3600" b="1" dirty="0">
                <a:ln w="38100">
                  <a:solidFill>
                    <a:schemeClr val="bg1"/>
                  </a:solidFill>
                  <a:prstDash val="lgDashDotDot"/>
                </a:ln>
                <a:solidFill>
                  <a:schemeClr val="accent4">
                    <a:lumMod val="60000"/>
                    <a:lumOff val="40000"/>
                  </a:schemeClr>
                </a:solidFill>
                <a:latin typeface="Tahoma" panose="020B0604030504040204" pitchFamily="34" charset="0"/>
                <a:ea typeface="Tahoma" panose="020B0604030504040204" pitchFamily="34" charset="0"/>
                <a:cs typeface="Tahoma" panose="020B0604030504040204" pitchFamily="34" charset="0"/>
              </a:rPr>
              <a:t>I</a:t>
            </a:r>
          </a:p>
          <a:p>
            <a:pPr algn="ctr"/>
            <a:endParaRPr lang="en-US" sz="3600" b="1" dirty="0">
              <a:ln w="38100">
                <a:solidFill>
                  <a:schemeClr val="bg1"/>
                </a:solidFill>
                <a:prstDash val="lgDashDotDot"/>
              </a:ln>
              <a:solidFill>
                <a:schemeClr val="accent4">
                  <a:lumMod val="60000"/>
                  <a:lumOff val="40000"/>
                </a:schemeClr>
              </a:solidFill>
              <a:latin typeface="Tahoma" panose="020B0604030504040204" pitchFamily="34" charset="0"/>
              <a:ea typeface="Tahoma" panose="020B0604030504040204" pitchFamily="34" charset="0"/>
              <a:cs typeface="Tahoma" panose="020B0604030504040204" pitchFamily="34" charset="0"/>
            </a:endParaRPr>
          </a:p>
          <a:p>
            <a:pPr algn="ctr"/>
            <a:r>
              <a:rPr lang="en-US" sz="3600" b="1" dirty="0">
                <a:ln w="38100">
                  <a:solidFill>
                    <a:schemeClr val="bg1"/>
                  </a:solidFill>
                  <a:prstDash val="lgDashDotDot"/>
                </a:ln>
                <a:solidFill>
                  <a:schemeClr val="accent4">
                    <a:lumMod val="60000"/>
                    <a:lumOff val="40000"/>
                  </a:schemeClr>
                </a:solidFill>
                <a:latin typeface="Tahoma" panose="020B0604030504040204" pitchFamily="34" charset="0"/>
                <a:ea typeface="Tahoma" panose="020B0604030504040204" pitchFamily="34" charset="0"/>
                <a:cs typeface="Tahoma" panose="020B0604030504040204" pitchFamily="34" charset="0"/>
              </a:rPr>
              <a:t>D</a:t>
            </a:r>
          </a:p>
          <a:p>
            <a:pPr algn="ctr"/>
            <a:r>
              <a:rPr lang="en-US" sz="3600" b="1" dirty="0">
                <a:ln w="38100">
                  <a:solidFill>
                    <a:schemeClr val="bg1"/>
                  </a:solidFill>
                  <a:prstDash val="lgDashDotDot"/>
                </a:ln>
                <a:solidFill>
                  <a:schemeClr val="accent4">
                    <a:lumMod val="60000"/>
                    <a:lumOff val="40000"/>
                  </a:schemeClr>
                </a:solidFill>
                <a:latin typeface="Tahoma" panose="020B0604030504040204" pitchFamily="34" charset="0"/>
                <a:ea typeface="Tahoma" panose="020B0604030504040204" pitchFamily="34" charset="0"/>
                <a:cs typeface="Tahoma" panose="020B0604030504040204" pitchFamily="34" charset="0"/>
              </a:rPr>
              <a:t>U</a:t>
            </a:r>
          </a:p>
          <a:p>
            <a:pPr algn="ctr"/>
            <a:r>
              <a:rPr lang="en-US" sz="3600" b="1" dirty="0">
                <a:ln w="38100">
                  <a:solidFill>
                    <a:schemeClr val="bg1"/>
                  </a:solidFill>
                  <a:prstDash val="lgDashDotDot"/>
                </a:ln>
                <a:solidFill>
                  <a:schemeClr val="accent4">
                    <a:lumMod val="60000"/>
                    <a:lumOff val="40000"/>
                  </a:schemeClr>
                </a:solidFill>
                <a:latin typeface="Tahoma" panose="020B0604030504040204" pitchFamily="34" charset="0"/>
                <a:ea typeface="Tahoma" panose="020B0604030504040204" pitchFamily="34" charset="0"/>
                <a:cs typeface="Tahoma" panose="020B0604030504040204" pitchFamily="34" charset="0"/>
              </a:rPr>
              <a:t>N</a:t>
            </a:r>
          </a:p>
          <a:p>
            <a:pPr algn="ctr"/>
            <a:r>
              <a:rPr lang="en-US" sz="3600" b="1" dirty="0">
                <a:ln w="38100">
                  <a:solidFill>
                    <a:schemeClr val="bg1"/>
                  </a:solidFill>
                  <a:prstDash val="lgDashDotDot"/>
                </a:ln>
                <a:solidFill>
                  <a:schemeClr val="accent4">
                    <a:lumMod val="60000"/>
                    <a:lumOff val="40000"/>
                  </a:schemeClr>
                </a:solidFill>
                <a:latin typeface="Tahoma" panose="020B0604030504040204" pitchFamily="34" charset="0"/>
                <a:ea typeface="Tahoma" panose="020B0604030504040204" pitchFamily="34" charset="0"/>
                <a:cs typeface="Tahoma" panose="020B0604030504040204" pitchFamily="34" charset="0"/>
              </a:rPr>
              <a:t>G</a:t>
            </a:r>
          </a:p>
          <a:p>
            <a:pPr algn="ctr"/>
            <a:endParaRPr lang="en-US" sz="2400" b="1" dirty="0">
              <a:ln w="38100">
                <a:solidFill>
                  <a:schemeClr val="bg1"/>
                </a:solidFill>
                <a:prstDash val="lgDashDotDot"/>
              </a:ln>
              <a:solidFill>
                <a:schemeClr val="accent4">
                  <a:lumMod val="60000"/>
                  <a:lumOff val="40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19" name="Hình chữ nhật 18"/>
          <p:cNvSpPr/>
          <p:nvPr/>
        </p:nvSpPr>
        <p:spPr>
          <a:xfrm>
            <a:off x="960120" y="-13367"/>
            <a:ext cx="8183880" cy="1211449"/>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100" b="1">
                <a:ln>
                  <a:solidFill>
                    <a:srgbClr val="2A9D8F"/>
                  </a:solidFill>
                </a:ln>
                <a:latin typeface="Tahoma" panose="020B0604030504040204" pitchFamily="34" charset="0"/>
                <a:ea typeface="Tahoma" panose="020B0604030504040204" pitchFamily="34" charset="0"/>
                <a:cs typeface="Tahoma" panose="020B0604030504040204" pitchFamily="34" charset="0"/>
              </a:rPr>
              <a:t>	</a:t>
            </a:r>
            <a:r>
              <a:rPr lang="en-US" sz="2400" b="1">
                <a:ln>
                  <a:solidFill>
                    <a:srgbClr val="2A9D8F"/>
                  </a:solidFill>
                </a:ln>
                <a:latin typeface="Tahoma" panose="020B0604030504040204" pitchFamily="34" charset="0"/>
                <a:ea typeface="Tahoma" panose="020B0604030504040204" pitchFamily="34" charset="0"/>
                <a:cs typeface="Tahoma" panose="020B0604030504040204" pitchFamily="34" charset="0"/>
              </a:rPr>
              <a:t>Phần </a:t>
            </a:r>
            <a:r>
              <a:rPr lang="en-US" sz="2400" b="1" dirty="0">
                <a:ln>
                  <a:solidFill>
                    <a:srgbClr val="2A9D8F"/>
                  </a:solidFill>
                </a:ln>
                <a:latin typeface="Tahoma" panose="020B0604030504040204" pitchFamily="34" charset="0"/>
                <a:ea typeface="Tahoma" panose="020B0604030504040204" pitchFamily="34" charset="0"/>
                <a:cs typeface="Tahoma" panose="020B0604030504040204" pitchFamily="34" charset="0"/>
              </a:rPr>
              <a:t>1 : </a:t>
            </a:r>
            <a:r>
              <a:rPr lang="en-US" sz="2400" b="1" dirty="0" err="1">
                <a:ln>
                  <a:solidFill>
                    <a:srgbClr val="2A9D8F"/>
                  </a:solidFill>
                </a:ln>
                <a:latin typeface="Tahoma" panose="020B0604030504040204" pitchFamily="34" charset="0"/>
                <a:ea typeface="Tahoma" panose="020B0604030504040204" pitchFamily="34" charset="0"/>
                <a:cs typeface="Tahoma" panose="020B0604030504040204" pitchFamily="34" charset="0"/>
              </a:rPr>
              <a:t>Tổng</a:t>
            </a:r>
            <a:r>
              <a:rPr lang="en-US" sz="2400" b="1" dirty="0">
                <a:ln>
                  <a:solidFill>
                    <a:srgbClr val="2A9D8F"/>
                  </a:solidFill>
                </a:ln>
                <a:latin typeface="Tahoma" panose="020B0604030504040204" pitchFamily="34" charset="0"/>
                <a:ea typeface="Tahoma" panose="020B0604030504040204" pitchFamily="34" charset="0"/>
                <a:cs typeface="Tahoma" panose="020B0604030504040204" pitchFamily="34" charset="0"/>
              </a:rPr>
              <a:t> Quan</a:t>
            </a:r>
            <a:endParaRPr lang="vi-VN" sz="2400" b="1" dirty="0">
              <a:ln>
                <a:solidFill>
                  <a:srgbClr val="2A9D8F"/>
                </a:solidFill>
              </a:ln>
              <a:latin typeface="Tahoma" panose="020B0604030504040204" pitchFamily="34" charset="0"/>
              <a:ea typeface="Tahoma" panose="020B0604030504040204" pitchFamily="34" charset="0"/>
              <a:cs typeface="Tahoma" panose="020B0604030504040204" pitchFamily="34" charset="0"/>
            </a:endParaRPr>
          </a:p>
        </p:txBody>
      </p:sp>
      <p:sp>
        <p:nvSpPr>
          <p:cNvPr id="23" name="Hình chữ nhật 22"/>
          <p:cNvSpPr/>
          <p:nvPr/>
        </p:nvSpPr>
        <p:spPr>
          <a:xfrm>
            <a:off x="960120" y="2178615"/>
            <a:ext cx="8183880" cy="996478"/>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vi-VN" sz="2100" b="1" dirty="0">
                <a:ln>
                  <a:solidFill>
                    <a:srgbClr val="2A9D8F"/>
                  </a:solidFill>
                </a:ln>
                <a:latin typeface="Tahoma" panose="020B0604030504040204" pitchFamily="34" charset="0"/>
                <a:ea typeface="Tahoma" panose="020B0604030504040204" pitchFamily="34" charset="0"/>
                <a:cs typeface="Tahoma" panose="020B0604030504040204" pitchFamily="34" charset="0"/>
              </a:rPr>
              <a:t>	</a:t>
            </a:r>
            <a:r>
              <a:rPr lang="en-US" sz="2400" b="1" dirty="0">
                <a:ln>
                  <a:solidFill>
                    <a:srgbClr val="2A9D8F"/>
                  </a:solidFill>
                </a:ln>
                <a:latin typeface="Tahoma" panose="020B0604030504040204" pitchFamily="34" charset="0"/>
                <a:ea typeface="Tahoma" panose="020B0604030504040204" pitchFamily="34" charset="0"/>
                <a:cs typeface="Tahoma" panose="020B0604030504040204" pitchFamily="34" charset="0"/>
              </a:rPr>
              <a:t>1.2 ĐẶC ĐIỂM KHO DỮ LIỆU</a:t>
            </a:r>
            <a:endParaRPr lang="vi-VN" sz="2400" b="1" dirty="0">
              <a:ln>
                <a:solidFill>
                  <a:srgbClr val="2A9D8F"/>
                </a:solidFill>
              </a:ln>
              <a:latin typeface="Tahoma" panose="020B0604030504040204" pitchFamily="34" charset="0"/>
              <a:ea typeface="Tahoma" panose="020B0604030504040204" pitchFamily="34" charset="0"/>
              <a:cs typeface="Tahoma" panose="020B0604030504040204" pitchFamily="34" charset="0"/>
            </a:endParaRPr>
          </a:p>
        </p:txBody>
      </p:sp>
      <p:sp>
        <p:nvSpPr>
          <p:cNvPr id="25" name="Hình chữ nhật 24"/>
          <p:cNvSpPr/>
          <p:nvPr/>
        </p:nvSpPr>
        <p:spPr>
          <a:xfrm>
            <a:off x="960120" y="3201827"/>
            <a:ext cx="8183880" cy="996478"/>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vi-VN" sz="2100" b="1" dirty="0">
                <a:ln>
                  <a:solidFill>
                    <a:srgbClr val="2A9D8F"/>
                  </a:solidFill>
                </a:ln>
                <a:latin typeface="Tahoma" panose="020B0604030504040204" pitchFamily="34" charset="0"/>
                <a:ea typeface="Tahoma" panose="020B0604030504040204" pitchFamily="34" charset="0"/>
                <a:cs typeface="Tahoma" panose="020B0604030504040204" pitchFamily="34" charset="0"/>
              </a:rPr>
              <a:t>	</a:t>
            </a:r>
            <a:r>
              <a:rPr lang="en-US" sz="2400" b="1" dirty="0">
                <a:ln>
                  <a:solidFill>
                    <a:srgbClr val="2A9D8F"/>
                  </a:solidFill>
                </a:ln>
                <a:latin typeface="Tahoma" panose="020B0604030504040204" pitchFamily="34" charset="0"/>
                <a:ea typeface="Tahoma" panose="020B0604030504040204" pitchFamily="34" charset="0"/>
                <a:cs typeface="Tahoma" panose="020B0604030504040204" pitchFamily="34" charset="0"/>
              </a:rPr>
              <a:t>1.3 KIẾN TRÚC KHO DỮ LIỆU</a:t>
            </a:r>
            <a:endParaRPr lang="vi-VN" sz="2400" b="1" dirty="0">
              <a:ln>
                <a:solidFill>
                  <a:srgbClr val="2A9D8F"/>
                </a:solidFill>
              </a:ln>
              <a:latin typeface="Tahoma" panose="020B0604030504040204" pitchFamily="34" charset="0"/>
              <a:ea typeface="Tahoma" panose="020B0604030504040204" pitchFamily="34" charset="0"/>
              <a:cs typeface="Tahoma" panose="020B0604030504040204" pitchFamily="34" charset="0"/>
            </a:endParaRPr>
          </a:p>
        </p:txBody>
      </p:sp>
      <p:sp>
        <p:nvSpPr>
          <p:cNvPr id="29" name="Hình chữ nhật 28"/>
          <p:cNvSpPr/>
          <p:nvPr/>
        </p:nvSpPr>
        <p:spPr>
          <a:xfrm>
            <a:off x="960120" y="4225039"/>
            <a:ext cx="8183880" cy="918461"/>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100" b="1" dirty="0">
                <a:ln>
                  <a:solidFill>
                    <a:srgbClr val="2A9D8F"/>
                  </a:solidFill>
                </a:ln>
                <a:latin typeface="Tahoma" panose="020B0604030504040204" pitchFamily="34" charset="0"/>
                <a:ea typeface="Tahoma" panose="020B0604030504040204" pitchFamily="34" charset="0"/>
                <a:cs typeface="Tahoma" panose="020B0604030504040204" pitchFamily="34" charset="0"/>
              </a:rPr>
              <a:t>	</a:t>
            </a:r>
            <a:r>
              <a:rPr lang="en-US" sz="2400" b="1" dirty="0">
                <a:ln>
                  <a:solidFill>
                    <a:srgbClr val="2A9D8F"/>
                  </a:solidFill>
                </a:ln>
                <a:latin typeface="Tahoma" panose="020B0604030504040204" pitchFamily="34" charset="0"/>
                <a:ea typeface="Tahoma" panose="020B0604030504040204" pitchFamily="34" charset="0"/>
                <a:cs typeface="Tahoma" panose="020B0604030504040204" pitchFamily="34" charset="0"/>
              </a:rPr>
              <a:t>1.4 MÔ HÌNH KHO DỮ LIỆU</a:t>
            </a:r>
            <a:endParaRPr lang="vi-VN" sz="2400" b="1" dirty="0">
              <a:ln>
                <a:solidFill>
                  <a:srgbClr val="2A9D8F"/>
                </a:solidFill>
              </a:ln>
              <a:latin typeface="Tahoma" panose="020B0604030504040204" pitchFamily="34" charset="0"/>
              <a:ea typeface="Tahoma" panose="020B0604030504040204" pitchFamily="34" charset="0"/>
              <a:cs typeface="Tahoma" panose="020B0604030504040204" pitchFamily="34" charset="0"/>
            </a:endParaRPr>
          </a:p>
        </p:txBody>
      </p:sp>
      <p:sp>
        <p:nvSpPr>
          <p:cNvPr id="8" name="Hình chữ nhật 18">
            <a:extLst>
              <a:ext uri="{FF2B5EF4-FFF2-40B4-BE49-F238E27FC236}">
                <a16:creationId xmlns:a16="http://schemas.microsoft.com/office/drawing/2014/main" id="{7706D881-7B1B-4E3E-A644-EFFBA43F6BF3}"/>
              </a:ext>
            </a:extLst>
          </p:cNvPr>
          <p:cNvSpPr/>
          <p:nvPr/>
        </p:nvSpPr>
        <p:spPr>
          <a:xfrm>
            <a:off x="960120" y="1198082"/>
            <a:ext cx="8183880" cy="980533"/>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100" b="1" dirty="0">
                <a:ln>
                  <a:solidFill>
                    <a:srgbClr val="2A9D8F"/>
                  </a:solidFill>
                </a:ln>
                <a:latin typeface="Tahoma" panose="020B0604030504040204" pitchFamily="34" charset="0"/>
                <a:ea typeface="Tahoma" panose="020B0604030504040204" pitchFamily="34" charset="0"/>
                <a:cs typeface="Tahoma" panose="020B0604030504040204" pitchFamily="34" charset="0"/>
              </a:rPr>
              <a:t>	</a:t>
            </a:r>
            <a:r>
              <a:rPr lang="en-US" sz="2400" b="1" dirty="0">
                <a:ln>
                  <a:solidFill>
                    <a:srgbClr val="2A9D8F"/>
                  </a:solidFill>
                </a:ln>
                <a:latin typeface="Tahoma" panose="020B0604030504040204" pitchFamily="34" charset="0"/>
                <a:ea typeface="Tahoma" panose="020B0604030504040204" pitchFamily="34" charset="0"/>
                <a:cs typeface="Tahoma" panose="020B0604030504040204" pitchFamily="34" charset="0"/>
              </a:rPr>
              <a:t>1.1 KHÁI NIỆM VỀ KHO DỮ LIỆU</a:t>
            </a:r>
            <a:endParaRPr lang="vi-VN" sz="2400" b="1" dirty="0">
              <a:ln>
                <a:solidFill>
                  <a:srgbClr val="2A9D8F"/>
                </a:solidFill>
              </a:ln>
              <a:latin typeface="Tahoma" panose="020B0604030504040204" pitchFamily="34" charset="0"/>
              <a:ea typeface="Tahoma" panose="020B0604030504040204" pitchFamily="34" charset="0"/>
              <a:cs typeface="Tahoma" panose="020B0604030504040204"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300" fill="hold"/>
                                        <p:tgtEl>
                                          <p:spTgt spid="4"/>
                                        </p:tgtEl>
                                        <p:attrNameLst>
                                          <p:attrName>ppt_x</p:attrName>
                                        </p:attrNameLst>
                                      </p:cBhvr>
                                      <p:tavLst>
                                        <p:tav tm="0">
                                          <p:val>
                                            <p:strVal val="#ppt_x"/>
                                          </p:val>
                                        </p:tav>
                                        <p:tav tm="100000">
                                          <p:val>
                                            <p:strVal val="#ppt_x"/>
                                          </p:val>
                                        </p:tav>
                                      </p:tavLst>
                                    </p:anim>
                                    <p:anim calcmode="lin" valueType="num">
                                      <p:cBhvr additive="base">
                                        <p:cTn id="8" dur="1300" fill="hold"/>
                                        <p:tgtEl>
                                          <p:spTgt spid="4"/>
                                        </p:tgtEl>
                                        <p:attrNameLst>
                                          <p:attrName>ppt_y</p:attrName>
                                        </p:attrNameLst>
                                      </p:cBhvr>
                                      <p:tavLst>
                                        <p:tav tm="0">
                                          <p:val>
                                            <p:strVal val="1+#ppt_h/2"/>
                                          </p:val>
                                        </p:tav>
                                        <p:tav tm="100000">
                                          <p:val>
                                            <p:strVal val="#ppt_y"/>
                                          </p:val>
                                        </p:tav>
                                      </p:tavLst>
                                    </p:anim>
                                  </p:childTnLst>
                                </p:cTn>
                              </p:par>
                            </p:childTnLst>
                          </p:cTn>
                        </p:par>
                        <p:par>
                          <p:cTn id="9" fill="hold">
                            <p:stCondLst>
                              <p:cond delay="1300"/>
                            </p:stCondLst>
                            <p:childTnLst>
                              <p:par>
                                <p:cTn id="10" presetID="2" presetClass="entr" presetSubtype="9" fill="hold" grpId="0" nodeType="afterEffect">
                                  <p:stCondLst>
                                    <p:cond delay="0"/>
                                  </p:stCondLst>
                                  <p:childTnLst>
                                    <p:set>
                                      <p:cBhvr>
                                        <p:cTn id="11" dur="1" fill="hold">
                                          <p:stCondLst>
                                            <p:cond delay="0"/>
                                          </p:stCondLst>
                                        </p:cTn>
                                        <p:tgtEl>
                                          <p:spTgt spid="19"/>
                                        </p:tgtEl>
                                        <p:attrNameLst>
                                          <p:attrName>style.visibility</p:attrName>
                                        </p:attrNameLst>
                                      </p:cBhvr>
                                      <p:to>
                                        <p:strVal val="visible"/>
                                      </p:to>
                                    </p:set>
                                    <p:anim calcmode="lin" valueType="num">
                                      <p:cBhvr additive="base">
                                        <p:cTn id="12" dur="1700" fill="hold"/>
                                        <p:tgtEl>
                                          <p:spTgt spid="19"/>
                                        </p:tgtEl>
                                        <p:attrNameLst>
                                          <p:attrName>ppt_x</p:attrName>
                                        </p:attrNameLst>
                                      </p:cBhvr>
                                      <p:tavLst>
                                        <p:tav tm="0">
                                          <p:val>
                                            <p:strVal val="0-#ppt_w/2"/>
                                          </p:val>
                                        </p:tav>
                                        <p:tav tm="100000">
                                          <p:val>
                                            <p:strVal val="#ppt_x"/>
                                          </p:val>
                                        </p:tav>
                                      </p:tavLst>
                                    </p:anim>
                                    <p:anim calcmode="lin" valueType="num">
                                      <p:cBhvr additive="base">
                                        <p:cTn id="13" dur="1700" fill="hold"/>
                                        <p:tgtEl>
                                          <p:spTgt spid="19"/>
                                        </p:tgtEl>
                                        <p:attrNameLst>
                                          <p:attrName>ppt_y</p:attrName>
                                        </p:attrNameLst>
                                      </p:cBhvr>
                                      <p:tavLst>
                                        <p:tav tm="0">
                                          <p:val>
                                            <p:strVal val="0-#ppt_h/2"/>
                                          </p:val>
                                        </p:tav>
                                        <p:tav tm="100000">
                                          <p:val>
                                            <p:strVal val="#ppt_y"/>
                                          </p:val>
                                        </p:tav>
                                      </p:tavLst>
                                    </p:anim>
                                  </p:childTnLst>
                                </p:cTn>
                              </p:par>
                              <p:par>
                                <p:cTn id="14" presetID="2" presetClass="entr" presetSubtype="12" fill="hold" grpId="0" nodeType="withEffect">
                                  <p:stCondLst>
                                    <p:cond delay="0"/>
                                  </p:stCondLst>
                                  <p:childTnLst>
                                    <p:set>
                                      <p:cBhvr>
                                        <p:cTn id="15" dur="1" fill="hold">
                                          <p:stCondLst>
                                            <p:cond delay="0"/>
                                          </p:stCondLst>
                                        </p:cTn>
                                        <p:tgtEl>
                                          <p:spTgt spid="23"/>
                                        </p:tgtEl>
                                        <p:attrNameLst>
                                          <p:attrName>style.visibility</p:attrName>
                                        </p:attrNameLst>
                                      </p:cBhvr>
                                      <p:to>
                                        <p:strVal val="visible"/>
                                      </p:to>
                                    </p:set>
                                    <p:anim calcmode="lin" valueType="num">
                                      <p:cBhvr additive="base">
                                        <p:cTn id="16" dur="1700" fill="hold"/>
                                        <p:tgtEl>
                                          <p:spTgt spid="23"/>
                                        </p:tgtEl>
                                        <p:attrNameLst>
                                          <p:attrName>ppt_x</p:attrName>
                                        </p:attrNameLst>
                                      </p:cBhvr>
                                      <p:tavLst>
                                        <p:tav tm="0">
                                          <p:val>
                                            <p:strVal val="0-#ppt_w/2"/>
                                          </p:val>
                                        </p:tav>
                                        <p:tav tm="100000">
                                          <p:val>
                                            <p:strVal val="#ppt_x"/>
                                          </p:val>
                                        </p:tav>
                                      </p:tavLst>
                                    </p:anim>
                                    <p:anim calcmode="lin" valueType="num">
                                      <p:cBhvr additive="base">
                                        <p:cTn id="17" dur="1700" fill="hold"/>
                                        <p:tgtEl>
                                          <p:spTgt spid="23"/>
                                        </p:tgtEl>
                                        <p:attrNameLst>
                                          <p:attrName>ppt_y</p:attrName>
                                        </p:attrNameLst>
                                      </p:cBhvr>
                                      <p:tavLst>
                                        <p:tav tm="0">
                                          <p:val>
                                            <p:strVal val="1+#ppt_h/2"/>
                                          </p:val>
                                        </p:tav>
                                        <p:tav tm="100000">
                                          <p:val>
                                            <p:strVal val="#ppt_y"/>
                                          </p:val>
                                        </p:tav>
                                      </p:tavLst>
                                    </p:anim>
                                  </p:childTnLst>
                                </p:cTn>
                              </p:par>
                              <p:par>
                                <p:cTn id="18" presetID="2" presetClass="entr" presetSubtype="9" fill="hold" grpId="0" nodeType="withEffect">
                                  <p:stCondLst>
                                    <p:cond delay="0"/>
                                  </p:stCondLst>
                                  <p:childTnLst>
                                    <p:set>
                                      <p:cBhvr>
                                        <p:cTn id="19" dur="1" fill="hold">
                                          <p:stCondLst>
                                            <p:cond delay="0"/>
                                          </p:stCondLst>
                                        </p:cTn>
                                        <p:tgtEl>
                                          <p:spTgt spid="25"/>
                                        </p:tgtEl>
                                        <p:attrNameLst>
                                          <p:attrName>style.visibility</p:attrName>
                                        </p:attrNameLst>
                                      </p:cBhvr>
                                      <p:to>
                                        <p:strVal val="visible"/>
                                      </p:to>
                                    </p:set>
                                    <p:anim calcmode="lin" valueType="num">
                                      <p:cBhvr additive="base">
                                        <p:cTn id="20" dur="1700" fill="hold"/>
                                        <p:tgtEl>
                                          <p:spTgt spid="25"/>
                                        </p:tgtEl>
                                        <p:attrNameLst>
                                          <p:attrName>ppt_x</p:attrName>
                                        </p:attrNameLst>
                                      </p:cBhvr>
                                      <p:tavLst>
                                        <p:tav tm="0">
                                          <p:val>
                                            <p:strVal val="0-#ppt_w/2"/>
                                          </p:val>
                                        </p:tav>
                                        <p:tav tm="100000">
                                          <p:val>
                                            <p:strVal val="#ppt_x"/>
                                          </p:val>
                                        </p:tav>
                                      </p:tavLst>
                                    </p:anim>
                                    <p:anim calcmode="lin" valueType="num">
                                      <p:cBhvr additive="base">
                                        <p:cTn id="21" dur="1700" fill="hold"/>
                                        <p:tgtEl>
                                          <p:spTgt spid="25"/>
                                        </p:tgtEl>
                                        <p:attrNameLst>
                                          <p:attrName>ppt_y</p:attrName>
                                        </p:attrNameLst>
                                      </p:cBhvr>
                                      <p:tavLst>
                                        <p:tav tm="0">
                                          <p:val>
                                            <p:strVal val="0-#ppt_h/2"/>
                                          </p:val>
                                        </p:tav>
                                        <p:tav tm="100000">
                                          <p:val>
                                            <p:strVal val="#ppt_y"/>
                                          </p:val>
                                        </p:tav>
                                      </p:tavLst>
                                    </p:anim>
                                  </p:childTnLst>
                                </p:cTn>
                              </p:par>
                              <p:par>
                                <p:cTn id="22" presetID="2" presetClass="entr" presetSubtype="3" fill="hold" grpId="0" nodeType="withEffect">
                                  <p:stCondLst>
                                    <p:cond delay="0"/>
                                  </p:stCondLst>
                                  <p:childTnLst>
                                    <p:set>
                                      <p:cBhvr>
                                        <p:cTn id="23" dur="1" fill="hold">
                                          <p:stCondLst>
                                            <p:cond delay="0"/>
                                          </p:stCondLst>
                                        </p:cTn>
                                        <p:tgtEl>
                                          <p:spTgt spid="29"/>
                                        </p:tgtEl>
                                        <p:attrNameLst>
                                          <p:attrName>style.visibility</p:attrName>
                                        </p:attrNameLst>
                                      </p:cBhvr>
                                      <p:to>
                                        <p:strVal val="visible"/>
                                      </p:to>
                                    </p:set>
                                    <p:anim calcmode="lin" valueType="num">
                                      <p:cBhvr additive="base">
                                        <p:cTn id="24" dur="1700" fill="hold"/>
                                        <p:tgtEl>
                                          <p:spTgt spid="29"/>
                                        </p:tgtEl>
                                        <p:attrNameLst>
                                          <p:attrName>ppt_x</p:attrName>
                                        </p:attrNameLst>
                                      </p:cBhvr>
                                      <p:tavLst>
                                        <p:tav tm="0">
                                          <p:val>
                                            <p:strVal val="1+#ppt_w/2"/>
                                          </p:val>
                                        </p:tav>
                                        <p:tav tm="100000">
                                          <p:val>
                                            <p:strVal val="#ppt_x"/>
                                          </p:val>
                                        </p:tav>
                                      </p:tavLst>
                                    </p:anim>
                                    <p:anim calcmode="lin" valueType="num">
                                      <p:cBhvr additive="base">
                                        <p:cTn id="25" dur="1700" fill="hold"/>
                                        <p:tgtEl>
                                          <p:spTgt spid="29"/>
                                        </p:tgtEl>
                                        <p:attrNameLst>
                                          <p:attrName>ppt_y</p:attrName>
                                        </p:attrNameLst>
                                      </p:cBhvr>
                                      <p:tavLst>
                                        <p:tav tm="0">
                                          <p:val>
                                            <p:strVal val="0-#ppt_h/2"/>
                                          </p:val>
                                        </p:tav>
                                        <p:tav tm="100000">
                                          <p:val>
                                            <p:strVal val="#ppt_y"/>
                                          </p:val>
                                        </p:tav>
                                      </p:tavLst>
                                    </p:anim>
                                  </p:childTnLst>
                                </p:cTn>
                              </p:par>
                            </p:childTnLst>
                          </p:cTn>
                        </p:par>
                        <p:par>
                          <p:cTn id="26" fill="hold">
                            <p:stCondLst>
                              <p:cond delay="3000"/>
                            </p:stCondLst>
                            <p:childTnLst>
                              <p:par>
                                <p:cTn id="27" presetID="2" presetClass="entr" presetSubtype="9" fill="hold" grpId="0" nodeType="afterEffect">
                                  <p:stCondLst>
                                    <p:cond delay="0"/>
                                  </p:stCondLst>
                                  <p:childTnLst>
                                    <p:set>
                                      <p:cBhvr>
                                        <p:cTn id="28" dur="1" fill="hold">
                                          <p:stCondLst>
                                            <p:cond delay="0"/>
                                          </p:stCondLst>
                                        </p:cTn>
                                        <p:tgtEl>
                                          <p:spTgt spid="8"/>
                                        </p:tgtEl>
                                        <p:attrNameLst>
                                          <p:attrName>style.visibility</p:attrName>
                                        </p:attrNameLst>
                                      </p:cBhvr>
                                      <p:to>
                                        <p:strVal val="visible"/>
                                      </p:to>
                                    </p:set>
                                    <p:anim calcmode="lin" valueType="num">
                                      <p:cBhvr additive="base">
                                        <p:cTn id="29" dur="1700" fill="hold"/>
                                        <p:tgtEl>
                                          <p:spTgt spid="8"/>
                                        </p:tgtEl>
                                        <p:attrNameLst>
                                          <p:attrName>ppt_x</p:attrName>
                                        </p:attrNameLst>
                                      </p:cBhvr>
                                      <p:tavLst>
                                        <p:tav tm="0">
                                          <p:val>
                                            <p:strVal val="0-#ppt_w/2"/>
                                          </p:val>
                                        </p:tav>
                                        <p:tav tm="100000">
                                          <p:val>
                                            <p:strVal val="#ppt_x"/>
                                          </p:val>
                                        </p:tav>
                                      </p:tavLst>
                                    </p:anim>
                                    <p:anim calcmode="lin" valueType="num">
                                      <p:cBhvr additive="base">
                                        <p:cTn id="30" dur="17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9" grpId="0" animBg="1"/>
      <p:bldP spid="23" grpId="0" animBg="1"/>
      <p:bldP spid="25" grpId="0" animBg="1"/>
      <p:bldP spid="29" grpId="0" animBg="1"/>
      <p:bldP spid="8"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48"/>
        <p:cNvGrpSpPr/>
        <p:nvPr/>
      </p:nvGrpSpPr>
      <p:grpSpPr>
        <a:xfrm>
          <a:off x="0" y="0"/>
          <a:ext cx="0" cy="0"/>
          <a:chOff x="0" y="0"/>
          <a:chExt cx="0" cy="0"/>
        </a:xfrm>
      </p:grpSpPr>
      <p:sp>
        <p:nvSpPr>
          <p:cNvPr id="449" name="Google Shape;449;p35"/>
          <p:cNvSpPr txBox="1">
            <a:spLocks noGrp="1"/>
          </p:cNvSpPr>
          <p:nvPr>
            <p:ph type="title"/>
          </p:nvPr>
        </p:nvSpPr>
        <p:spPr>
          <a:xfrm>
            <a:off x="868550" y="0"/>
            <a:ext cx="7407000" cy="1063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3200" err="1"/>
              <a:t>Phân</a:t>
            </a:r>
            <a:r>
              <a:rPr lang="en-US" sz="3200"/>
              <a:t> </a:t>
            </a:r>
            <a:r>
              <a:rPr lang="en-US" sz="3200" err="1"/>
              <a:t>Tích</a:t>
            </a:r>
            <a:r>
              <a:rPr lang="en-US" sz="3200"/>
              <a:t> </a:t>
            </a:r>
            <a:r>
              <a:rPr lang="en-US" sz="3200" err="1"/>
              <a:t>Và</a:t>
            </a:r>
            <a:r>
              <a:rPr lang="en-US" sz="3200"/>
              <a:t> </a:t>
            </a:r>
            <a:r>
              <a:rPr lang="en-US" sz="3200" err="1"/>
              <a:t>Thiết</a:t>
            </a:r>
            <a:r>
              <a:rPr lang="en-US" sz="3200"/>
              <a:t> </a:t>
            </a:r>
            <a:r>
              <a:rPr lang="en-US" sz="3200" err="1"/>
              <a:t>Kế</a:t>
            </a:r>
            <a:r>
              <a:rPr lang="en-US" sz="3200"/>
              <a:t> </a:t>
            </a:r>
            <a:r>
              <a:rPr lang="en-US" sz="3200" err="1"/>
              <a:t>Hệ</a:t>
            </a:r>
            <a:r>
              <a:rPr lang="en-US" sz="3200"/>
              <a:t> </a:t>
            </a:r>
            <a:r>
              <a:rPr lang="en-US" sz="3200" err="1"/>
              <a:t>Thống</a:t>
            </a:r>
            <a:endParaRPr sz="3200"/>
          </a:p>
        </p:txBody>
      </p:sp>
      <p:sp>
        <p:nvSpPr>
          <p:cNvPr id="450" name="Google Shape;450;p35"/>
          <p:cNvSpPr txBox="1">
            <a:spLocks noGrp="1"/>
          </p:cNvSpPr>
          <p:nvPr>
            <p:ph type="body" idx="1"/>
          </p:nvPr>
        </p:nvSpPr>
        <p:spPr>
          <a:xfrm>
            <a:off x="149131" y="1149424"/>
            <a:ext cx="8927633" cy="3886499"/>
          </a:xfrm>
          <a:prstGeom prst="rect">
            <a:avLst/>
          </a:prstGeom>
        </p:spPr>
        <p:txBody>
          <a:bodyPr spcFirstLastPara="1" wrap="square" lIns="91425" tIns="91425" rIns="91425" bIns="91425" anchor="t" anchorCtr="0">
            <a:noAutofit/>
          </a:bodyPr>
          <a:lstStyle/>
          <a:p>
            <a:pPr marL="50800" indent="0">
              <a:buNone/>
            </a:pPr>
            <a:r>
              <a:rPr lang="en" sz="1400" b="1">
                <a:solidFill>
                  <a:srgbClr val="7BD100"/>
                </a:solidFill>
              </a:rPr>
              <a:t>_Cơ Sở Dữ Liệu Tác Nghiệp :</a:t>
            </a:r>
            <a:endParaRPr lang="en-US" sz="1400"/>
          </a:p>
          <a:p>
            <a:pPr marL="508000" lvl="1" indent="0">
              <a:lnSpc>
                <a:spcPct val="150000"/>
              </a:lnSpc>
              <a:buNone/>
            </a:pPr>
            <a:r>
              <a:rPr lang="en-US" sz="1400"/>
              <a:t>LOAISP(MALOAISP, TENLOAISP)</a:t>
            </a:r>
          </a:p>
          <a:p>
            <a:pPr marL="508000" lvl="1" indent="0">
              <a:lnSpc>
                <a:spcPct val="150000"/>
              </a:lnSpc>
              <a:buNone/>
            </a:pPr>
            <a:r>
              <a:rPr lang="en-US" sz="1400"/>
              <a:t>SANPHAM(MASP, TENSP, MALOAISP)</a:t>
            </a:r>
          </a:p>
          <a:p>
            <a:pPr marL="508000" lvl="1" indent="0">
              <a:lnSpc>
                <a:spcPct val="150000"/>
              </a:lnSpc>
              <a:buNone/>
            </a:pPr>
            <a:r>
              <a:rPr lang="en-US" sz="1400"/>
              <a:t>KHUVUC(MAKV, TENKV)</a:t>
            </a:r>
          </a:p>
          <a:p>
            <a:pPr marL="508000" lvl="1" indent="0">
              <a:lnSpc>
                <a:spcPct val="150000"/>
              </a:lnSpc>
              <a:buNone/>
            </a:pPr>
            <a:r>
              <a:rPr lang="en-US" sz="1400"/>
              <a:t>TINH(MAKVC, TENKVC)</a:t>
            </a:r>
          </a:p>
          <a:p>
            <a:pPr marL="508000" lvl="1" indent="0">
              <a:lnSpc>
                <a:spcPct val="150000"/>
              </a:lnSpc>
              <a:buNone/>
            </a:pPr>
            <a:r>
              <a:rPr lang="en-US" sz="1400"/>
              <a:t>NHAPP(MANPP, TENPP)</a:t>
            </a:r>
          </a:p>
          <a:p>
            <a:pPr marL="508000" lvl="1" indent="0">
              <a:lnSpc>
                <a:spcPct val="150000"/>
              </a:lnSpc>
              <a:buNone/>
            </a:pPr>
            <a:r>
              <a:rPr lang="en-US" sz="1400"/>
              <a:t>KHACHHANG(MAKHACH, TENKHACH, GIOITINH, NGAYSINH, NGHENGHIEP, SDT)</a:t>
            </a:r>
          </a:p>
          <a:p>
            <a:pPr marL="508000" lvl="1" indent="0">
              <a:lnSpc>
                <a:spcPct val="150000"/>
              </a:lnSpc>
              <a:buNone/>
            </a:pPr>
            <a:r>
              <a:rPr lang="en-US" sz="1400"/>
              <a:t>CHINHANH(MACN, TENCN)</a:t>
            </a:r>
          </a:p>
          <a:p>
            <a:pPr marL="508000" lvl="1" indent="0">
              <a:lnSpc>
                <a:spcPct val="150000"/>
              </a:lnSpc>
              <a:buNone/>
            </a:pPr>
            <a:r>
              <a:rPr lang="en-US" sz="1400"/>
              <a:t>DONDATHANG(MADDH, MAKHACH, MANPP, NGAY, SOTIENHD, NPP6PT, SOTHANHTOAN)</a:t>
            </a:r>
          </a:p>
          <a:p>
            <a:pPr marL="508000" lvl="1" indent="0">
              <a:lnSpc>
                <a:spcPct val="150000"/>
              </a:lnSpc>
              <a:buNone/>
            </a:pPr>
            <a:r>
              <a:rPr lang="en-US" sz="1400"/>
              <a:t>XUATHANG(MAXH, MASP, MACN, TRONGLUONG, NGAY, SOLUONG, GIABAN, DOANHTHU)</a:t>
            </a:r>
          </a:p>
          <a:p>
            <a:pPr marL="0" lvl="0" indent="0" algn="l" rtl="0">
              <a:spcBef>
                <a:spcPts val="600"/>
              </a:spcBef>
              <a:spcAft>
                <a:spcPts val="0"/>
              </a:spcAft>
              <a:buNone/>
            </a:pPr>
            <a:endParaRPr sz="2000"/>
          </a:p>
        </p:txBody>
      </p:sp>
      <p:sp>
        <p:nvSpPr>
          <p:cNvPr id="451" name="Google Shape;451;p35"/>
          <p:cNvSpPr txBox="1">
            <a:spLocks noGrp="1"/>
          </p:cNvSpPr>
          <p:nvPr>
            <p:ph type="sldNum" idx="12"/>
          </p:nvPr>
        </p:nvSpPr>
        <p:spPr>
          <a:xfrm>
            <a:off x="4297650" y="4749851"/>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20</a:t>
            </a:fld>
            <a:endParaRP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Use Case Hệ Thống Ứng Dụng</a:t>
            </a:r>
          </a:p>
        </p:txBody>
      </p:sp>
      <p:pic>
        <p:nvPicPr>
          <p:cNvPr id="5" name="Picture 4"/>
          <p:cNvPicPr>
            <a:picLocks noChangeAspect="1"/>
          </p:cNvPicPr>
          <p:nvPr/>
        </p:nvPicPr>
        <p:blipFill>
          <a:blip r:embed="rId2"/>
          <a:stretch>
            <a:fillRect/>
          </a:stretch>
        </p:blipFill>
        <p:spPr>
          <a:xfrm>
            <a:off x="0" y="1063500"/>
            <a:ext cx="9144000" cy="4137150"/>
          </a:xfrm>
          <a:prstGeom prst="rect">
            <a:avLst/>
          </a:prstGeom>
        </p:spPr>
      </p:pic>
      <p:sp>
        <p:nvSpPr>
          <p:cNvPr id="4" name="Slide Number Placeholder 3"/>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21</a:t>
            </a:fld>
            <a:endParaRPr lang="en"/>
          </a:p>
        </p:txBody>
      </p:sp>
    </p:spTree>
    <p:extLst>
      <p:ext uri="{BB962C8B-B14F-4D97-AF65-F5344CB8AC3E}">
        <p14:creationId xmlns:p14="http://schemas.microsoft.com/office/powerpoint/2010/main" val="20905691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44"/>
        <p:cNvGrpSpPr/>
        <p:nvPr/>
      </p:nvGrpSpPr>
      <p:grpSpPr>
        <a:xfrm>
          <a:off x="0" y="0"/>
          <a:ext cx="0" cy="0"/>
          <a:chOff x="0" y="0"/>
          <a:chExt cx="0" cy="0"/>
        </a:xfrm>
      </p:grpSpPr>
      <p:sp>
        <p:nvSpPr>
          <p:cNvPr id="545" name="Google Shape;545;p40"/>
          <p:cNvSpPr txBox="1">
            <a:spLocks noGrp="1"/>
          </p:cNvSpPr>
          <p:nvPr>
            <p:ph type="title"/>
          </p:nvPr>
        </p:nvSpPr>
        <p:spPr>
          <a:xfrm>
            <a:off x="457200" y="-1"/>
            <a:ext cx="8229600" cy="1063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3200" dirty="0" err="1"/>
              <a:t>Mô</a:t>
            </a:r>
            <a:r>
              <a:rPr lang="en-US" sz="3200" dirty="0"/>
              <a:t> </a:t>
            </a:r>
            <a:r>
              <a:rPr lang="en-US" sz="3200" dirty="0" err="1"/>
              <a:t>Hình</a:t>
            </a:r>
            <a:r>
              <a:rPr lang="en-US" sz="3200" dirty="0"/>
              <a:t> </a:t>
            </a:r>
            <a:r>
              <a:rPr lang="en-US" sz="3200" dirty="0" err="1"/>
              <a:t>Dữ</a:t>
            </a:r>
            <a:r>
              <a:rPr lang="en-US" sz="3200" dirty="0"/>
              <a:t> </a:t>
            </a:r>
            <a:r>
              <a:rPr lang="en-US" sz="3200" dirty="0" err="1"/>
              <a:t>Liệu</a:t>
            </a:r>
            <a:r>
              <a:rPr lang="en-US" sz="3200" dirty="0"/>
              <a:t> </a:t>
            </a:r>
            <a:r>
              <a:rPr lang="en-US" sz="3200"/>
              <a:t>Quan Hệ Của Ứng Dụng</a:t>
            </a:r>
            <a:endParaRPr sz="3200" dirty="0"/>
          </a:p>
        </p:txBody>
      </p:sp>
      <p:sp>
        <p:nvSpPr>
          <p:cNvPr id="546" name="Google Shape;546;p40"/>
          <p:cNvSpPr txBox="1">
            <a:spLocks noGrp="1"/>
          </p:cNvSpPr>
          <p:nvPr>
            <p:ph type="sldNum" idx="12"/>
          </p:nvPr>
        </p:nvSpPr>
        <p:spPr>
          <a:xfrm>
            <a:off x="4297650" y="4749851"/>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22</a:t>
            </a:fld>
            <a:endParaRPr/>
          </a:p>
        </p:txBody>
      </p:sp>
      <p:pic>
        <p:nvPicPr>
          <p:cNvPr id="2" name="Picture 1"/>
          <p:cNvPicPr>
            <a:picLocks noChangeAspect="1"/>
          </p:cNvPicPr>
          <p:nvPr/>
        </p:nvPicPr>
        <p:blipFill>
          <a:blip r:embed="rId3"/>
          <a:stretch>
            <a:fillRect/>
          </a:stretch>
        </p:blipFill>
        <p:spPr>
          <a:xfrm>
            <a:off x="4719" y="1063500"/>
            <a:ext cx="9139281" cy="407995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Use Case Hệ Thống Web</a:t>
            </a:r>
          </a:p>
        </p:txBody>
      </p:sp>
      <p:sp>
        <p:nvSpPr>
          <p:cNvPr id="3" name="Slide Number Placeholder 2"/>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23</a:t>
            </a:fld>
            <a:endParaRPr lang="en"/>
          </a:p>
        </p:txBody>
      </p:sp>
      <p:pic>
        <p:nvPicPr>
          <p:cNvPr id="4" name="Picture 3"/>
          <p:cNvPicPr>
            <a:picLocks noChangeAspect="1"/>
          </p:cNvPicPr>
          <p:nvPr/>
        </p:nvPicPr>
        <p:blipFill>
          <a:blip r:embed="rId2"/>
          <a:stretch>
            <a:fillRect/>
          </a:stretch>
        </p:blipFill>
        <p:spPr>
          <a:xfrm>
            <a:off x="0" y="1063499"/>
            <a:ext cx="9144000" cy="4079952"/>
          </a:xfrm>
          <a:prstGeom prst="rect">
            <a:avLst/>
          </a:prstGeom>
        </p:spPr>
      </p:pic>
    </p:spTree>
    <p:extLst>
      <p:ext uri="{BB962C8B-B14F-4D97-AF65-F5344CB8AC3E}">
        <p14:creationId xmlns:p14="http://schemas.microsoft.com/office/powerpoint/2010/main" val="13568320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Mô Hình Dữ Liệu Quan Hệ Của Web</a:t>
            </a:r>
          </a:p>
        </p:txBody>
      </p:sp>
      <p:sp>
        <p:nvSpPr>
          <p:cNvPr id="3" name="Slide Number Placeholder 2"/>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24</a:t>
            </a:fld>
            <a:endParaRPr lang="en"/>
          </a:p>
        </p:txBody>
      </p:sp>
      <p:pic>
        <p:nvPicPr>
          <p:cNvPr id="5" name="Picture 4"/>
          <p:cNvPicPr>
            <a:picLocks noChangeAspect="1"/>
          </p:cNvPicPr>
          <p:nvPr/>
        </p:nvPicPr>
        <p:blipFill>
          <a:blip r:embed="rId2"/>
          <a:stretch>
            <a:fillRect/>
          </a:stretch>
        </p:blipFill>
        <p:spPr>
          <a:xfrm>
            <a:off x="0" y="1063498"/>
            <a:ext cx="9144000" cy="4079953"/>
          </a:xfrm>
          <a:prstGeom prst="rect">
            <a:avLst/>
          </a:prstGeom>
        </p:spPr>
      </p:pic>
    </p:spTree>
    <p:extLst>
      <p:ext uri="{BB962C8B-B14F-4D97-AF65-F5344CB8AC3E}">
        <p14:creationId xmlns:p14="http://schemas.microsoft.com/office/powerpoint/2010/main" val="2397659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48"/>
        <p:cNvGrpSpPr/>
        <p:nvPr/>
      </p:nvGrpSpPr>
      <p:grpSpPr>
        <a:xfrm>
          <a:off x="0" y="0"/>
          <a:ext cx="0" cy="0"/>
          <a:chOff x="0" y="0"/>
          <a:chExt cx="0" cy="0"/>
        </a:xfrm>
      </p:grpSpPr>
      <p:sp>
        <p:nvSpPr>
          <p:cNvPr id="449" name="Google Shape;449;p35"/>
          <p:cNvSpPr txBox="1">
            <a:spLocks noGrp="1"/>
          </p:cNvSpPr>
          <p:nvPr>
            <p:ph type="title"/>
          </p:nvPr>
        </p:nvSpPr>
        <p:spPr>
          <a:xfrm>
            <a:off x="868550" y="0"/>
            <a:ext cx="7407000" cy="1063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3200" err="1"/>
              <a:t>Phân</a:t>
            </a:r>
            <a:r>
              <a:rPr lang="en-US" sz="3200"/>
              <a:t> </a:t>
            </a:r>
            <a:r>
              <a:rPr lang="en-US" sz="3200" err="1"/>
              <a:t>Tích</a:t>
            </a:r>
            <a:r>
              <a:rPr lang="en-US" sz="3200"/>
              <a:t> </a:t>
            </a:r>
            <a:r>
              <a:rPr lang="en-US" sz="3200" err="1"/>
              <a:t>Và</a:t>
            </a:r>
            <a:r>
              <a:rPr lang="en-US" sz="3200"/>
              <a:t> </a:t>
            </a:r>
            <a:r>
              <a:rPr lang="en-US" sz="3200" err="1"/>
              <a:t>Thiết</a:t>
            </a:r>
            <a:r>
              <a:rPr lang="en-US" sz="3200"/>
              <a:t> </a:t>
            </a:r>
            <a:r>
              <a:rPr lang="en-US" sz="3200" err="1"/>
              <a:t>Kế</a:t>
            </a:r>
            <a:r>
              <a:rPr lang="en-US" sz="3200"/>
              <a:t> </a:t>
            </a:r>
            <a:r>
              <a:rPr lang="en-US" sz="3200" err="1"/>
              <a:t>Hệ</a:t>
            </a:r>
            <a:r>
              <a:rPr lang="en-US" sz="3200"/>
              <a:t> </a:t>
            </a:r>
            <a:r>
              <a:rPr lang="en-US" sz="3200" err="1"/>
              <a:t>Thống</a:t>
            </a:r>
            <a:endParaRPr sz="3200"/>
          </a:p>
        </p:txBody>
      </p:sp>
      <p:sp>
        <p:nvSpPr>
          <p:cNvPr id="450" name="Google Shape;450;p35"/>
          <p:cNvSpPr txBox="1">
            <a:spLocks noGrp="1"/>
          </p:cNvSpPr>
          <p:nvPr>
            <p:ph type="body" idx="1"/>
          </p:nvPr>
        </p:nvSpPr>
        <p:spPr>
          <a:xfrm>
            <a:off x="149131" y="1149424"/>
            <a:ext cx="8927633" cy="3886499"/>
          </a:xfrm>
          <a:prstGeom prst="rect">
            <a:avLst/>
          </a:prstGeom>
        </p:spPr>
        <p:txBody>
          <a:bodyPr spcFirstLastPara="1" wrap="square" lIns="91425" tIns="91425" rIns="91425" bIns="91425" anchor="t" anchorCtr="0">
            <a:noAutofit/>
          </a:bodyPr>
          <a:lstStyle/>
          <a:p>
            <a:pPr marL="50800" indent="0">
              <a:buNone/>
            </a:pPr>
            <a:r>
              <a:rPr lang="en" sz="1400" b="1">
                <a:solidFill>
                  <a:srgbClr val="7BD100"/>
                </a:solidFill>
              </a:rPr>
              <a:t>_Dựa trên mô hình và Nhu cầu thực tế :</a:t>
            </a:r>
          </a:p>
          <a:p>
            <a:pPr marL="50800" indent="0">
              <a:buNone/>
            </a:pPr>
            <a:r>
              <a:rPr lang="en-US" sz="1400"/>
              <a:t>	</a:t>
            </a:r>
            <a:r>
              <a:rPr lang="en-US" sz="1400" err="1"/>
              <a:t>Dựa</a:t>
            </a:r>
            <a:r>
              <a:rPr lang="en-US" sz="1400"/>
              <a:t> </a:t>
            </a:r>
            <a:r>
              <a:rPr lang="en-US" sz="1400" err="1"/>
              <a:t>trên</a:t>
            </a:r>
            <a:r>
              <a:rPr lang="en-US" sz="1400"/>
              <a:t> </a:t>
            </a:r>
            <a:r>
              <a:rPr lang="en-US" sz="1400" err="1"/>
              <a:t>nhu</a:t>
            </a:r>
            <a:r>
              <a:rPr lang="en-US" sz="1400"/>
              <a:t> </a:t>
            </a:r>
            <a:r>
              <a:rPr lang="en-US" sz="1400" err="1"/>
              <a:t>cầu</a:t>
            </a:r>
            <a:r>
              <a:rPr lang="en-US" sz="1400"/>
              <a:t> </a:t>
            </a:r>
            <a:r>
              <a:rPr lang="en-US" sz="1400" err="1"/>
              <a:t>cần</a:t>
            </a:r>
            <a:r>
              <a:rPr lang="en-US" sz="1400"/>
              <a:t> </a:t>
            </a:r>
            <a:r>
              <a:rPr lang="en-US" sz="1400" err="1"/>
              <a:t>thiết</a:t>
            </a:r>
            <a:r>
              <a:rPr lang="en-US" sz="1400"/>
              <a:t> </a:t>
            </a:r>
            <a:r>
              <a:rPr lang="en-US" sz="1400" err="1"/>
              <a:t>về</a:t>
            </a:r>
            <a:r>
              <a:rPr lang="en-US" sz="1400"/>
              <a:t> </a:t>
            </a:r>
            <a:r>
              <a:rPr lang="en-US" sz="1400" err="1"/>
              <a:t>sự</a:t>
            </a:r>
            <a:r>
              <a:rPr lang="en-US" sz="1400"/>
              <a:t> </a:t>
            </a:r>
            <a:r>
              <a:rPr lang="en-US" sz="1400" err="1"/>
              <a:t>tổng</a:t>
            </a:r>
            <a:r>
              <a:rPr lang="en-US" sz="1400"/>
              <a:t> </a:t>
            </a:r>
            <a:r>
              <a:rPr lang="en-US" sz="1400" err="1"/>
              <a:t>hợp</a:t>
            </a:r>
            <a:r>
              <a:rPr lang="en-US" sz="1400"/>
              <a:t> </a:t>
            </a:r>
            <a:r>
              <a:rPr lang="en-US" sz="1400" err="1"/>
              <a:t>dữ</a:t>
            </a:r>
            <a:r>
              <a:rPr lang="en-US" sz="1400"/>
              <a:t> </a:t>
            </a:r>
            <a:r>
              <a:rPr lang="en-US" sz="1400" err="1"/>
              <a:t>liệu</a:t>
            </a:r>
            <a:r>
              <a:rPr lang="en-US" sz="1400"/>
              <a:t> </a:t>
            </a:r>
            <a:r>
              <a:rPr lang="en-US" sz="1400" err="1"/>
              <a:t>từ</a:t>
            </a:r>
            <a:r>
              <a:rPr lang="en-US" sz="1400"/>
              <a:t> </a:t>
            </a:r>
            <a:r>
              <a:rPr lang="en-US" sz="1400" err="1"/>
              <a:t>nhiểu</a:t>
            </a:r>
            <a:r>
              <a:rPr lang="en-US" sz="1400"/>
              <a:t> </a:t>
            </a:r>
            <a:r>
              <a:rPr lang="en-US" sz="1400" err="1"/>
              <a:t>nguồn</a:t>
            </a:r>
            <a:r>
              <a:rPr lang="en-US" sz="1400"/>
              <a:t> </a:t>
            </a:r>
            <a:r>
              <a:rPr lang="en-US" sz="1400" err="1"/>
              <a:t>lại</a:t>
            </a:r>
            <a:r>
              <a:rPr lang="en-US" sz="1400"/>
              <a:t> </a:t>
            </a:r>
            <a:r>
              <a:rPr lang="en-US" sz="1400" err="1"/>
              <a:t>thành</a:t>
            </a:r>
            <a:r>
              <a:rPr lang="en-US" sz="1400"/>
              <a:t> </a:t>
            </a:r>
            <a:r>
              <a:rPr lang="en-US" sz="1400" err="1"/>
              <a:t>một</a:t>
            </a:r>
            <a:r>
              <a:rPr lang="en-US" sz="1400"/>
              <a:t> </a:t>
            </a:r>
            <a:r>
              <a:rPr lang="en-US" sz="1400" err="1"/>
              <a:t>dữ</a:t>
            </a:r>
            <a:r>
              <a:rPr lang="en-US" sz="1400"/>
              <a:t> </a:t>
            </a:r>
            <a:r>
              <a:rPr lang="en-US" sz="1400" err="1"/>
              <a:t>liệu</a:t>
            </a:r>
            <a:r>
              <a:rPr lang="en-US" sz="1400"/>
              <a:t> </a:t>
            </a:r>
            <a:r>
              <a:rPr lang="en-US" sz="1400" err="1"/>
              <a:t>lớn</a:t>
            </a:r>
            <a:r>
              <a:rPr lang="en-US" sz="1400"/>
              <a:t> </a:t>
            </a:r>
            <a:r>
              <a:rPr lang="en-US" sz="1400" err="1"/>
              <a:t>để</a:t>
            </a:r>
            <a:r>
              <a:rPr lang="en-US" sz="1400"/>
              <a:t> </a:t>
            </a:r>
            <a:r>
              <a:rPr lang="en-US" sz="1400" err="1"/>
              <a:t>phân</a:t>
            </a:r>
            <a:r>
              <a:rPr lang="en-US" sz="1400"/>
              <a:t> </a:t>
            </a:r>
            <a:r>
              <a:rPr lang="en-US" sz="1400" err="1"/>
              <a:t>tích</a:t>
            </a:r>
            <a:r>
              <a:rPr lang="en-US" sz="1400"/>
              <a:t> </a:t>
            </a:r>
            <a:r>
              <a:rPr lang="en-US" sz="1400" err="1"/>
              <a:t>chính</a:t>
            </a:r>
            <a:r>
              <a:rPr lang="en-US" sz="1400"/>
              <a:t> </a:t>
            </a:r>
            <a:r>
              <a:rPr lang="en-US" sz="1400" err="1"/>
              <a:t>xác</a:t>
            </a:r>
            <a:r>
              <a:rPr lang="en-US" sz="1400"/>
              <a:t>, do </a:t>
            </a:r>
            <a:r>
              <a:rPr lang="en-US" sz="1400" err="1"/>
              <a:t>vậy</a:t>
            </a:r>
            <a:r>
              <a:rPr lang="en-US" sz="1400"/>
              <a:t> </a:t>
            </a:r>
            <a:r>
              <a:rPr lang="en-US" sz="1400" err="1"/>
              <a:t>chúng</a:t>
            </a:r>
            <a:r>
              <a:rPr lang="en-US" sz="1400"/>
              <a:t> </a:t>
            </a:r>
            <a:r>
              <a:rPr lang="en-US" sz="1400" err="1"/>
              <a:t>em</a:t>
            </a:r>
            <a:r>
              <a:rPr lang="en-US" sz="1400"/>
              <a:t> </a:t>
            </a:r>
            <a:r>
              <a:rPr lang="en-US" sz="1400" err="1"/>
              <a:t>sẽ</a:t>
            </a:r>
            <a:r>
              <a:rPr lang="en-US" sz="1400"/>
              <a:t> </a:t>
            </a:r>
            <a:r>
              <a:rPr lang="en-US" sz="1400" err="1"/>
              <a:t>thiết</a:t>
            </a:r>
            <a:r>
              <a:rPr lang="en-US" sz="1400"/>
              <a:t> </a:t>
            </a:r>
            <a:r>
              <a:rPr lang="en-US" sz="1400" err="1"/>
              <a:t>kế</a:t>
            </a:r>
            <a:r>
              <a:rPr lang="en-US" sz="1400"/>
              <a:t> Kho </a:t>
            </a:r>
            <a:r>
              <a:rPr lang="en-US" sz="1400" err="1"/>
              <a:t>Dữ</a:t>
            </a:r>
            <a:r>
              <a:rPr lang="en-US" sz="1400"/>
              <a:t> </a:t>
            </a:r>
            <a:r>
              <a:rPr lang="en-US" sz="1400" err="1"/>
              <a:t>Liệu</a:t>
            </a:r>
            <a:r>
              <a:rPr lang="en-US" sz="1400"/>
              <a:t> </a:t>
            </a:r>
            <a:r>
              <a:rPr lang="en-US" sz="1400" err="1"/>
              <a:t>theo</a:t>
            </a:r>
            <a:r>
              <a:rPr lang="en-US" sz="1400"/>
              <a:t> </a:t>
            </a:r>
            <a:r>
              <a:rPr lang="en-US" sz="1400" err="1"/>
              <a:t>mô</a:t>
            </a:r>
            <a:r>
              <a:rPr lang="en-US" sz="1400"/>
              <a:t> </a:t>
            </a:r>
            <a:r>
              <a:rPr lang="en-US" sz="1400" err="1"/>
              <a:t>hình</a:t>
            </a:r>
            <a:r>
              <a:rPr lang="en-US" sz="1400"/>
              <a:t> </a:t>
            </a:r>
            <a:r>
              <a:rPr lang="en-US" sz="1400" err="1"/>
              <a:t>bông</a:t>
            </a:r>
            <a:r>
              <a:rPr lang="en-US" sz="1400"/>
              <a:t> </a:t>
            </a:r>
            <a:r>
              <a:rPr lang="en-US" sz="1400" err="1"/>
              <a:t>tuyết</a:t>
            </a:r>
            <a:r>
              <a:rPr lang="en-US" sz="1400"/>
              <a:t> </a:t>
            </a:r>
            <a:r>
              <a:rPr lang="en-US" sz="1400" err="1"/>
              <a:t>để</a:t>
            </a:r>
            <a:r>
              <a:rPr lang="en-US" sz="1400"/>
              <a:t> </a:t>
            </a:r>
            <a:r>
              <a:rPr lang="en-US" sz="1400" err="1"/>
              <a:t>đáp</a:t>
            </a:r>
            <a:r>
              <a:rPr lang="en-US" sz="1400"/>
              <a:t> </a:t>
            </a:r>
            <a:r>
              <a:rPr lang="en-US" sz="1400" err="1"/>
              <a:t>ứng</a:t>
            </a:r>
            <a:r>
              <a:rPr lang="en-US" sz="1400"/>
              <a:t> </a:t>
            </a:r>
            <a:r>
              <a:rPr lang="en-US" sz="1400" err="1"/>
              <a:t>các</a:t>
            </a:r>
            <a:r>
              <a:rPr lang="en-US" sz="1400"/>
              <a:t> </a:t>
            </a:r>
            <a:r>
              <a:rPr lang="en-US" sz="1400" err="1"/>
              <a:t>nhu</a:t>
            </a:r>
            <a:r>
              <a:rPr lang="en-US" sz="1400"/>
              <a:t> </a:t>
            </a:r>
            <a:r>
              <a:rPr lang="en-US" sz="1400" err="1"/>
              <a:t>cầu</a:t>
            </a:r>
            <a:r>
              <a:rPr lang="en-US" sz="1400"/>
              <a:t> </a:t>
            </a:r>
            <a:r>
              <a:rPr lang="en-US" sz="1400" err="1"/>
              <a:t>phân</a:t>
            </a:r>
            <a:r>
              <a:rPr lang="en-US" sz="1400"/>
              <a:t> </a:t>
            </a:r>
            <a:r>
              <a:rPr lang="en-US" sz="1400" err="1"/>
              <a:t>tích</a:t>
            </a:r>
            <a:r>
              <a:rPr lang="en-US" sz="1400"/>
              <a:t> </a:t>
            </a:r>
            <a:r>
              <a:rPr lang="en-US" sz="1400" err="1"/>
              <a:t>cần</a:t>
            </a:r>
            <a:r>
              <a:rPr lang="en-US" sz="1400"/>
              <a:t> </a:t>
            </a:r>
            <a:r>
              <a:rPr lang="en-US" sz="1400" err="1"/>
              <a:t>thiết</a:t>
            </a:r>
            <a:r>
              <a:rPr lang="en-US" sz="1400"/>
              <a:t> </a:t>
            </a:r>
            <a:r>
              <a:rPr lang="en-US" sz="1400" err="1"/>
              <a:t>có</a:t>
            </a:r>
            <a:r>
              <a:rPr lang="en-US" sz="1400"/>
              <a:t> </a:t>
            </a:r>
            <a:r>
              <a:rPr lang="en-US" sz="1400" err="1"/>
              <a:t>hướng</a:t>
            </a:r>
            <a:r>
              <a:rPr lang="en-US" sz="1400"/>
              <a:t> </a:t>
            </a:r>
            <a:r>
              <a:rPr lang="en-US" sz="1400" err="1"/>
              <a:t>chủ</a:t>
            </a:r>
            <a:r>
              <a:rPr lang="en-US" sz="1400"/>
              <a:t> </a:t>
            </a:r>
            <a:r>
              <a:rPr lang="en-US" sz="1400" err="1"/>
              <a:t>đề</a:t>
            </a:r>
            <a:r>
              <a:rPr lang="en-US" sz="1400"/>
              <a:t> </a:t>
            </a:r>
            <a:r>
              <a:rPr lang="en-US" sz="1400" err="1"/>
              <a:t>như</a:t>
            </a:r>
            <a:r>
              <a:rPr lang="en-US" sz="1400"/>
              <a:t> :</a:t>
            </a:r>
          </a:p>
          <a:p>
            <a:pPr marL="50800" indent="0">
              <a:buNone/>
            </a:pPr>
            <a:r>
              <a:rPr lang="en-US" sz="1400"/>
              <a:t>_</a:t>
            </a:r>
            <a:r>
              <a:rPr lang="en-US" sz="1400" err="1"/>
              <a:t>Phân</a:t>
            </a:r>
            <a:r>
              <a:rPr lang="en-US" sz="1400"/>
              <a:t> </a:t>
            </a:r>
            <a:r>
              <a:rPr lang="en-US" sz="1400" err="1"/>
              <a:t>tích</a:t>
            </a:r>
            <a:r>
              <a:rPr lang="en-US" sz="1400"/>
              <a:t> </a:t>
            </a:r>
            <a:r>
              <a:rPr lang="en-US" sz="1400" err="1"/>
              <a:t>những</a:t>
            </a:r>
            <a:r>
              <a:rPr lang="en-US" sz="1400"/>
              <a:t> </a:t>
            </a:r>
            <a:r>
              <a:rPr lang="en-US" sz="1400" err="1"/>
              <a:t>sản</a:t>
            </a:r>
            <a:r>
              <a:rPr lang="en-US" sz="1400"/>
              <a:t> </a:t>
            </a:r>
            <a:r>
              <a:rPr lang="en-US" sz="1400" err="1"/>
              <a:t>phẩm</a:t>
            </a:r>
            <a:r>
              <a:rPr lang="en-US" sz="1400"/>
              <a:t> </a:t>
            </a:r>
            <a:r>
              <a:rPr lang="en-US" sz="1400" err="1"/>
              <a:t>bán</a:t>
            </a:r>
            <a:r>
              <a:rPr lang="en-US" sz="1400"/>
              <a:t> </a:t>
            </a:r>
            <a:r>
              <a:rPr lang="en-US" sz="1400" err="1"/>
              <a:t>chạy</a:t>
            </a:r>
            <a:r>
              <a:rPr lang="en-US" sz="1400"/>
              <a:t> </a:t>
            </a:r>
            <a:r>
              <a:rPr lang="en-US" sz="1400" err="1"/>
              <a:t>theo</a:t>
            </a:r>
            <a:r>
              <a:rPr lang="en-US" sz="1400"/>
              <a:t> </a:t>
            </a:r>
            <a:r>
              <a:rPr lang="en-US" sz="1400" err="1"/>
              <a:t>nhà</a:t>
            </a:r>
            <a:r>
              <a:rPr lang="en-US" sz="1400"/>
              <a:t> </a:t>
            </a:r>
            <a:r>
              <a:rPr lang="en-US" sz="1400" err="1"/>
              <a:t>phân</a:t>
            </a:r>
            <a:r>
              <a:rPr lang="en-US" sz="1400"/>
              <a:t> </a:t>
            </a:r>
            <a:r>
              <a:rPr lang="en-US" sz="1400" err="1"/>
              <a:t>phối</a:t>
            </a:r>
            <a:r>
              <a:rPr lang="en-US" sz="1400"/>
              <a:t> </a:t>
            </a:r>
            <a:r>
              <a:rPr lang="en-US" sz="1400" err="1"/>
              <a:t>nào</a:t>
            </a:r>
            <a:endParaRPr lang="en-US" sz="1400"/>
          </a:p>
          <a:p>
            <a:pPr marL="50800" indent="0">
              <a:buNone/>
            </a:pPr>
            <a:r>
              <a:rPr lang="en-US" sz="1400"/>
              <a:t>_</a:t>
            </a:r>
            <a:r>
              <a:rPr lang="en-US" sz="1400" err="1"/>
              <a:t>Phân</a:t>
            </a:r>
            <a:r>
              <a:rPr lang="en-US" sz="1400"/>
              <a:t> </a:t>
            </a:r>
            <a:r>
              <a:rPr lang="en-US" sz="1400" err="1"/>
              <a:t>tích</a:t>
            </a:r>
            <a:r>
              <a:rPr lang="en-US" sz="1400"/>
              <a:t> </a:t>
            </a:r>
            <a:r>
              <a:rPr lang="en-US" sz="1400" err="1"/>
              <a:t>nhu</a:t>
            </a:r>
            <a:r>
              <a:rPr lang="en-US" sz="1400"/>
              <a:t> </a:t>
            </a:r>
            <a:r>
              <a:rPr lang="en-US" sz="1400" err="1"/>
              <a:t>cầu</a:t>
            </a:r>
            <a:r>
              <a:rPr lang="en-US" sz="1400"/>
              <a:t> </a:t>
            </a:r>
            <a:r>
              <a:rPr lang="en-US" sz="1400" err="1"/>
              <a:t>khách</a:t>
            </a:r>
            <a:r>
              <a:rPr lang="en-US" sz="1400"/>
              <a:t> </a:t>
            </a:r>
            <a:r>
              <a:rPr lang="en-US" sz="1400" err="1"/>
              <a:t>hàng</a:t>
            </a:r>
            <a:r>
              <a:rPr lang="en-US" sz="1400"/>
              <a:t> </a:t>
            </a:r>
            <a:r>
              <a:rPr lang="en-US" sz="1400" err="1"/>
              <a:t>theo</a:t>
            </a:r>
            <a:r>
              <a:rPr lang="en-US" sz="1400"/>
              <a:t> </a:t>
            </a:r>
            <a:r>
              <a:rPr lang="en-US" sz="1400" err="1"/>
              <a:t>độ</a:t>
            </a:r>
            <a:r>
              <a:rPr lang="en-US" sz="1400"/>
              <a:t> </a:t>
            </a:r>
            <a:r>
              <a:rPr lang="en-US" sz="1400" err="1"/>
              <a:t>tuổi</a:t>
            </a:r>
            <a:r>
              <a:rPr lang="en-US" sz="1400"/>
              <a:t>, </a:t>
            </a:r>
            <a:r>
              <a:rPr lang="en-US" sz="1400" err="1"/>
              <a:t>giới</a:t>
            </a:r>
            <a:r>
              <a:rPr lang="en-US" sz="1400"/>
              <a:t> </a:t>
            </a:r>
            <a:r>
              <a:rPr lang="en-US" sz="1400" err="1"/>
              <a:t>tính</a:t>
            </a:r>
            <a:r>
              <a:rPr lang="en-US" sz="1400"/>
              <a:t>, </a:t>
            </a:r>
            <a:r>
              <a:rPr lang="en-US" sz="1400" err="1"/>
              <a:t>nghề</a:t>
            </a:r>
            <a:r>
              <a:rPr lang="en-US" sz="1400"/>
              <a:t> </a:t>
            </a:r>
            <a:r>
              <a:rPr lang="en-US" sz="1400" err="1"/>
              <a:t>nghiệp</a:t>
            </a:r>
            <a:r>
              <a:rPr lang="en-US" sz="1400"/>
              <a:t>.</a:t>
            </a:r>
          </a:p>
          <a:p>
            <a:pPr marL="50800" indent="0">
              <a:buNone/>
            </a:pPr>
            <a:r>
              <a:rPr lang="en-US" sz="1400"/>
              <a:t>_</a:t>
            </a:r>
            <a:r>
              <a:rPr lang="en-US" sz="1400" err="1"/>
              <a:t>Phân</a:t>
            </a:r>
            <a:r>
              <a:rPr lang="en-US" sz="1400"/>
              <a:t> </a:t>
            </a:r>
            <a:r>
              <a:rPr lang="en-US" sz="1400" err="1"/>
              <a:t>tích</a:t>
            </a:r>
            <a:r>
              <a:rPr lang="en-US" sz="1400"/>
              <a:t> </a:t>
            </a:r>
            <a:r>
              <a:rPr lang="en-US" sz="1400" err="1"/>
              <a:t>theo</a:t>
            </a:r>
            <a:r>
              <a:rPr lang="en-US" sz="1400"/>
              <a:t> </a:t>
            </a:r>
            <a:r>
              <a:rPr lang="en-US" sz="1400" err="1"/>
              <a:t>doanh</a:t>
            </a:r>
            <a:r>
              <a:rPr lang="en-US" sz="1400"/>
              <a:t> </a:t>
            </a:r>
            <a:r>
              <a:rPr lang="en-US" sz="1400" err="1"/>
              <a:t>thu</a:t>
            </a:r>
            <a:r>
              <a:rPr lang="en-US" sz="1400"/>
              <a:t> </a:t>
            </a:r>
            <a:r>
              <a:rPr lang="en-US" sz="1400" err="1"/>
              <a:t>của</a:t>
            </a:r>
            <a:r>
              <a:rPr lang="en-US" sz="1400"/>
              <a:t> </a:t>
            </a:r>
            <a:r>
              <a:rPr lang="en-US" sz="1400" err="1"/>
              <a:t>từng</a:t>
            </a:r>
            <a:r>
              <a:rPr lang="en-US" sz="1400"/>
              <a:t> </a:t>
            </a:r>
            <a:r>
              <a:rPr lang="en-US" sz="1400" err="1"/>
              <a:t>khu</a:t>
            </a:r>
            <a:r>
              <a:rPr lang="en-US" sz="1400"/>
              <a:t> </a:t>
            </a:r>
            <a:r>
              <a:rPr lang="en-US" sz="1400" err="1"/>
              <a:t>vực</a:t>
            </a:r>
            <a:r>
              <a:rPr lang="en-US" sz="1400"/>
              <a:t>.</a:t>
            </a:r>
            <a:br>
              <a:rPr lang="en-US" sz="1400"/>
            </a:br>
            <a:r>
              <a:rPr lang="en-US" sz="1400"/>
              <a:t>_</a:t>
            </a:r>
            <a:r>
              <a:rPr lang="en-US" sz="1400" err="1"/>
              <a:t>Phân</a:t>
            </a:r>
            <a:r>
              <a:rPr lang="en-US" sz="1400"/>
              <a:t> </a:t>
            </a:r>
            <a:r>
              <a:rPr lang="en-US" sz="1400" err="1"/>
              <a:t>tích</a:t>
            </a:r>
            <a:r>
              <a:rPr lang="en-US" sz="1400"/>
              <a:t> </a:t>
            </a:r>
            <a:r>
              <a:rPr lang="en-US" sz="1400" err="1"/>
              <a:t>theo</a:t>
            </a:r>
            <a:r>
              <a:rPr lang="en-US" sz="1400"/>
              <a:t> </a:t>
            </a:r>
            <a:r>
              <a:rPr lang="en-US" sz="1400" err="1"/>
              <a:t>doanh</a:t>
            </a:r>
            <a:r>
              <a:rPr lang="en-US" sz="1400"/>
              <a:t> </a:t>
            </a:r>
            <a:r>
              <a:rPr lang="en-US" sz="1400" err="1"/>
              <a:t>thu</a:t>
            </a:r>
            <a:r>
              <a:rPr lang="en-US" sz="1400"/>
              <a:t> </a:t>
            </a:r>
            <a:r>
              <a:rPr lang="en-US" sz="1400" err="1"/>
              <a:t>từng</a:t>
            </a:r>
            <a:r>
              <a:rPr lang="en-US" sz="1400"/>
              <a:t> chi </a:t>
            </a:r>
            <a:r>
              <a:rPr lang="en-US" sz="1400" err="1"/>
              <a:t>nhánh</a:t>
            </a:r>
            <a:r>
              <a:rPr lang="en-US" sz="1400"/>
              <a:t>.</a:t>
            </a:r>
            <a:br>
              <a:rPr lang="en-US" sz="1400"/>
            </a:br>
            <a:r>
              <a:rPr lang="en-US" sz="1400"/>
              <a:t>_</a:t>
            </a:r>
            <a:r>
              <a:rPr lang="en-US" sz="1400" err="1"/>
              <a:t>Phân</a:t>
            </a:r>
            <a:r>
              <a:rPr lang="en-US" sz="1400"/>
              <a:t> </a:t>
            </a:r>
            <a:r>
              <a:rPr lang="en-US" sz="1400" err="1"/>
              <a:t>tích</a:t>
            </a:r>
            <a:r>
              <a:rPr lang="en-US" sz="1400"/>
              <a:t> </a:t>
            </a:r>
            <a:r>
              <a:rPr lang="en-US" sz="1400" err="1"/>
              <a:t>theo</a:t>
            </a:r>
            <a:r>
              <a:rPr lang="en-US" sz="1400"/>
              <a:t> </a:t>
            </a:r>
            <a:r>
              <a:rPr lang="en-US" sz="1400" err="1"/>
              <a:t>số</a:t>
            </a:r>
            <a:r>
              <a:rPr lang="en-US" sz="1400"/>
              <a:t> </a:t>
            </a:r>
            <a:r>
              <a:rPr lang="en-US" sz="1400" err="1"/>
              <a:t>lượng</a:t>
            </a:r>
            <a:r>
              <a:rPr lang="en-US" sz="1400"/>
              <a:t> </a:t>
            </a:r>
            <a:r>
              <a:rPr lang="en-US" sz="1400" err="1"/>
              <a:t>mua</a:t>
            </a:r>
            <a:r>
              <a:rPr lang="en-US" sz="1400"/>
              <a:t> </a:t>
            </a:r>
            <a:r>
              <a:rPr lang="en-US" sz="1400" err="1"/>
              <a:t>của</a:t>
            </a:r>
            <a:r>
              <a:rPr lang="en-US" sz="1400"/>
              <a:t> </a:t>
            </a:r>
            <a:r>
              <a:rPr lang="en-US" sz="1400" err="1"/>
              <a:t>từng</a:t>
            </a:r>
            <a:r>
              <a:rPr lang="en-US" sz="1400"/>
              <a:t> </a:t>
            </a:r>
            <a:r>
              <a:rPr lang="en-US" sz="1400" err="1"/>
              <a:t>tỉnh</a:t>
            </a:r>
            <a:r>
              <a:rPr lang="en-US" sz="1400"/>
              <a:t>.</a:t>
            </a:r>
          </a:p>
          <a:p>
            <a:pPr marL="0" indent="0">
              <a:buNone/>
            </a:pPr>
            <a:r>
              <a:rPr lang="en-US" sz="1400"/>
              <a:t> _</a:t>
            </a:r>
            <a:r>
              <a:rPr lang="en-US" sz="1400" err="1"/>
              <a:t>Phân</a:t>
            </a:r>
            <a:r>
              <a:rPr lang="en-US" sz="1400"/>
              <a:t> </a:t>
            </a:r>
            <a:r>
              <a:rPr lang="en-US" sz="1400" err="1"/>
              <a:t>tích</a:t>
            </a:r>
            <a:r>
              <a:rPr lang="en-US" sz="1400"/>
              <a:t> </a:t>
            </a:r>
            <a:r>
              <a:rPr lang="en-US" sz="1400" err="1"/>
              <a:t>doanh</a:t>
            </a:r>
            <a:r>
              <a:rPr lang="en-US" sz="1400"/>
              <a:t> </a:t>
            </a:r>
            <a:r>
              <a:rPr lang="en-US" sz="1400" err="1"/>
              <a:t>thu</a:t>
            </a:r>
            <a:r>
              <a:rPr lang="en-US" sz="1400"/>
              <a:t> chi </a:t>
            </a:r>
            <a:r>
              <a:rPr lang="en-US" sz="1400" err="1"/>
              <a:t>nhánh</a:t>
            </a:r>
            <a:r>
              <a:rPr lang="en-US" sz="1400"/>
              <a:t> </a:t>
            </a:r>
            <a:r>
              <a:rPr lang="en-US" sz="1400" err="1"/>
              <a:t>theo</a:t>
            </a:r>
            <a:r>
              <a:rPr lang="en-US" sz="1400"/>
              <a:t> </a:t>
            </a:r>
            <a:r>
              <a:rPr lang="en-US" sz="1400" err="1"/>
              <a:t>khu</a:t>
            </a:r>
            <a:r>
              <a:rPr lang="en-US" sz="1400"/>
              <a:t> </a:t>
            </a:r>
            <a:r>
              <a:rPr lang="en-US" sz="1400" err="1"/>
              <a:t>vực</a:t>
            </a:r>
            <a:r>
              <a:rPr lang="en-US" sz="1400"/>
              <a:t>, </a:t>
            </a:r>
            <a:r>
              <a:rPr lang="en-US" sz="1400" err="1"/>
              <a:t>thời</a:t>
            </a:r>
            <a:r>
              <a:rPr lang="en-US" sz="1400"/>
              <a:t> </a:t>
            </a:r>
            <a:r>
              <a:rPr lang="en-US" sz="1400" err="1"/>
              <a:t>gian</a:t>
            </a:r>
            <a:r>
              <a:rPr lang="en-US" sz="1400"/>
              <a:t>.	</a:t>
            </a:r>
          </a:p>
          <a:p>
            <a:pPr marL="0" indent="0">
              <a:buNone/>
            </a:pPr>
            <a:r>
              <a:rPr lang="en-US" sz="1400"/>
              <a:t>_</a:t>
            </a:r>
            <a:r>
              <a:rPr lang="en-US" sz="1400" err="1"/>
              <a:t>Phân</a:t>
            </a:r>
            <a:r>
              <a:rPr lang="en-US" sz="1400"/>
              <a:t> </a:t>
            </a:r>
            <a:r>
              <a:rPr lang="en-US" sz="1400" err="1"/>
              <a:t>tích</a:t>
            </a:r>
            <a:r>
              <a:rPr lang="en-US" sz="1400"/>
              <a:t> </a:t>
            </a:r>
            <a:r>
              <a:rPr lang="en-US" sz="1400" err="1"/>
              <a:t>tổng</a:t>
            </a:r>
            <a:r>
              <a:rPr lang="en-US" sz="1400"/>
              <a:t> </a:t>
            </a:r>
            <a:r>
              <a:rPr lang="en-US" sz="1400" err="1"/>
              <a:t>doanh</a:t>
            </a:r>
            <a:r>
              <a:rPr lang="en-US" sz="1400"/>
              <a:t> </a:t>
            </a:r>
            <a:r>
              <a:rPr lang="en-US" sz="1400" err="1"/>
              <a:t>thu</a:t>
            </a:r>
            <a:r>
              <a:rPr lang="en-US" sz="1400"/>
              <a:t> </a:t>
            </a:r>
            <a:r>
              <a:rPr lang="en-US" sz="1400" err="1"/>
              <a:t>theo</a:t>
            </a:r>
            <a:r>
              <a:rPr lang="en-US" sz="1400"/>
              <a:t> </a:t>
            </a:r>
            <a:r>
              <a:rPr lang="en-US" sz="1400" err="1"/>
              <a:t>thời</a:t>
            </a:r>
            <a:r>
              <a:rPr lang="en-US" sz="1400"/>
              <a:t> </a:t>
            </a:r>
            <a:r>
              <a:rPr lang="en-US" sz="1400" err="1"/>
              <a:t>gian</a:t>
            </a:r>
            <a:endParaRPr lang="en-US" sz="1400"/>
          </a:p>
          <a:p>
            <a:pPr marL="0" indent="0">
              <a:buNone/>
            </a:pPr>
            <a:r>
              <a:rPr lang="en-US" sz="1400"/>
              <a:t>_</a:t>
            </a:r>
            <a:r>
              <a:rPr lang="en-US" sz="1400" err="1"/>
              <a:t>Phân</a:t>
            </a:r>
            <a:r>
              <a:rPr lang="en-US" sz="1400"/>
              <a:t> </a:t>
            </a:r>
            <a:r>
              <a:rPr lang="en-US" sz="1400" err="1"/>
              <a:t>tích</a:t>
            </a:r>
            <a:r>
              <a:rPr lang="en-US" sz="1400"/>
              <a:t> </a:t>
            </a:r>
            <a:r>
              <a:rPr lang="en-US" sz="1400" err="1"/>
              <a:t>loại</a:t>
            </a:r>
            <a:r>
              <a:rPr lang="en-US" sz="1400"/>
              <a:t> </a:t>
            </a:r>
            <a:r>
              <a:rPr lang="en-US" sz="1400" err="1"/>
              <a:t>sản</a:t>
            </a:r>
            <a:r>
              <a:rPr lang="en-US" sz="1400"/>
              <a:t> </a:t>
            </a:r>
            <a:r>
              <a:rPr lang="en-US" sz="1400" err="1"/>
              <a:t>phẩm</a:t>
            </a:r>
            <a:r>
              <a:rPr lang="en-US" sz="1400"/>
              <a:t> </a:t>
            </a:r>
            <a:r>
              <a:rPr lang="en-US" sz="1400" err="1"/>
              <a:t>cho</a:t>
            </a:r>
            <a:r>
              <a:rPr lang="en-US" sz="1400"/>
              <a:t> </a:t>
            </a:r>
            <a:r>
              <a:rPr lang="en-US" sz="1400" err="1"/>
              <a:t>doanh</a:t>
            </a:r>
            <a:r>
              <a:rPr lang="en-US" sz="1400"/>
              <a:t> </a:t>
            </a:r>
            <a:r>
              <a:rPr lang="en-US" sz="1400" err="1"/>
              <a:t>thu</a:t>
            </a:r>
            <a:r>
              <a:rPr lang="en-US" sz="1400"/>
              <a:t> </a:t>
            </a:r>
            <a:r>
              <a:rPr lang="en-US" sz="1400" err="1"/>
              <a:t>cao</a:t>
            </a:r>
            <a:r>
              <a:rPr lang="en-US" sz="1400"/>
              <a:t> </a:t>
            </a:r>
            <a:r>
              <a:rPr lang="en-US" sz="1400" err="1"/>
              <a:t>nhất</a:t>
            </a:r>
            <a:r>
              <a:rPr lang="en-US" sz="1400"/>
              <a:t>…</a:t>
            </a:r>
          </a:p>
          <a:p>
            <a:pPr marL="508000" lvl="1" indent="0">
              <a:lnSpc>
                <a:spcPct val="150000"/>
              </a:lnSpc>
              <a:buNone/>
            </a:pPr>
            <a:endParaRPr lang="en-US" sz="1400"/>
          </a:p>
          <a:p>
            <a:pPr marL="0" lvl="0" indent="0" algn="l" rtl="0">
              <a:spcBef>
                <a:spcPts val="600"/>
              </a:spcBef>
              <a:spcAft>
                <a:spcPts val="0"/>
              </a:spcAft>
              <a:buNone/>
            </a:pPr>
            <a:endParaRPr sz="2000"/>
          </a:p>
        </p:txBody>
      </p:sp>
      <p:sp>
        <p:nvSpPr>
          <p:cNvPr id="451" name="Google Shape;451;p35"/>
          <p:cNvSpPr txBox="1">
            <a:spLocks noGrp="1"/>
          </p:cNvSpPr>
          <p:nvPr>
            <p:ph type="sldNum" idx="12"/>
          </p:nvPr>
        </p:nvSpPr>
        <p:spPr>
          <a:xfrm>
            <a:off x="4297650" y="4749851"/>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25</a:t>
            </a:fld>
            <a:endParaRPr/>
          </a:p>
        </p:txBody>
      </p:sp>
    </p:spTree>
    <p:extLst>
      <p:ext uri="{BB962C8B-B14F-4D97-AF65-F5344CB8AC3E}">
        <p14:creationId xmlns:p14="http://schemas.microsoft.com/office/powerpoint/2010/main" val="297050979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48"/>
        <p:cNvGrpSpPr/>
        <p:nvPr/>
      </p:nvGrpSpPr>
      <p:grpSpPr>
        <a:xfrm>
          <a:off x="0" y="0"/>
          <a:ext cx="0" cy="0"/>
          <a:chOff x="0" y="0"/>
          <a:chExt cx="0" cy="0"/>
        </a:xfrm>
      </p:grpSpPr>
      <p:sp>
        <p:nvSpPr>
          <p:cNvPr id="449" name="Google Shape;449;p35"/>
          <p:cNvSpPr txBox="1">
            <a:spLocks noGrp="1"/>
          </p:cNvSpPr>
          <p:nvPr>
            <p:ph type="title"/>
          </p:nvPr>
        </p:nvSpPr>
        <p:spPr>
          <a:xfrm>
            <a:off x="868550" y="0"/>
            <a:ext cx="7407000" cy="1063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3200" err="1"/>
              <a:t>Phân</a:t>
            </a:r>
            <a:r>
              <a:rPr lang="en-US" sz="3200"/>
              <a:t> </a:t>
            </a:r>
            <a:r>
              <a:rPr lang="en-US" sz="3200" err="1"/>
              <a:t>Tích</a:t>
            </a:r>
            <a:r>
              <a:rPr lang="en-US" sz="3200"/>
              <a:t> </a:t>
            </a:r>
            <a:r>
              <a:rPr lang="en-US" sz="3200" err="1"/>
              <a:t>Và</a:t>
            </a:r>
            <a:r>
              <a:rPr lang="en-US" sz="3200"/>
              <a:t> </a:t>
            </a:r>
            <a:r>
              <a:rPr lang="en-US" sz="3200" err="1"/>
              <a:t>Thiết</a:t>
            </a:r>
            <a:r>
              <a:rPr lang="en-US" sz="3200"/>
              <a:t> </a:t>
            </a:r>
            <a:r>
              <a:rPr lang="en-US" sz="3200" err="1"/>
              <a:t>Kế</a:t>
            </a:r>
            <a:r>
              <a:rPr lang="en-US" sz="3200"/>
              <a:t> </a:t>
            </a:r>
            <a:r>
              <a:rPr lang="en-US" sz="3200" err="1"/>
              <a:t>Hệ</a:t>
            </a:r>
            <a:r>
              <a:rPr lang="en-US" sz="3200"/>
              <a:t> </a:t>
            </a:r>
            <a:r>
              <a:rPr lang="en-US" sz="3200" err="1"/>
              <a:t>Thống</a:t>
            </a:r>
            <a:endParaRPr sz="3200"/>
          </a:p>
        </p:txBody>
      </p:sp>
      <p:sp>
        <p:nvSpPr>
          <p:cNvPr id="450" name="Google Shape;450;p35"/>
          <p:cNvSpPr txBox="1">
            <a:spLocks noGrp="1"/>
          </p:cNvSpPr>
          <p:nvPr>
            <p:ph type="body" idx="1"/>
          </p:nvPr>
        </p:nvSpPr>
        <p:spPr>
          <a:xfrm>
            <a:off x="149131" y="1149424"/>
            <a:ext cx="8927633" cy="3886499"/>
          </a:xfrm>
          <a:prstGeom prst="rect">
            <a:avLst/>
          </a:prstGeom>
        </p:spPr>
        <p:txBody>
          <a:bodyPr spcFirstLastPara="1" wrap="square" lIns="91425" tIns="91425" rIns="91425" bIns="91425" anchor="t" anchorCtr="0">
            <a:noAutofit/>
          </a:bodyPr>
          <a:lstStyle/>
          <a:p>
            <a:pPr marL="50800" indent="0">
              <a:buNone/>
            </a:pPr>
            <a:r>
              <a:rPr lang="en" sz="1400" b="1">
                <a:solidFill>
                  <a:srgbClr val="7BD100"/>
                </a:solidFill>
              </a:rPr>
              <a:t>_Kho dữ liệu :</a:t>
            </a:r>
            <a:endParaRPr lang="en-US" sz="1400"/>
          </a:p>
          <a:p>
            <a:pPr marL="0" lvl="0" indent="0" algn="l" rtl="0">
              <a:spcBef>
                <a:spcPts val="600"/>
              </a:spcBef>
              <a:spcAft>
                <a:spcPts val="0"/>
              </a:spcAft>
              <a:buNone/>
            </a:pPr>
            <a:endParaRPr sz="2000"/>
          </a:p>
        </p:txBody>
      </p:sp>
      <p:sp>
        <p:nvSpPr>
          <p:cNvPr id="451" name="Google Shape;451;p35"/>
          <p:cNvSpPr txBox="1">
            <a:spLocks noGrp="1"/>
          </p:cNvSpPr>
          <p:nvPr>
            <p:ph type="sldNum" idx="12"/>
          </p:nvPr>
        </p:nvSpPr>
        <p:spPr>
          <a:xfrm>
            <a:off x="4297650" y="4749851"/>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26</a:t>
            </a:fld>
            <a:endParaRPr/>
          </a:p>
        </p:txBody>
      </p:sp>
      <p:pic>
        <p:nvPicPr>
          <p:cNvPr id="2" name="Picture 1"/>
          <p:cNvPicPr>
            <a:picLocks noChangeAspect="1"/>
          </p:cNvPicPr>
          <p:nvPr/>
        </p:nvPicPr>
        <p:blipFill>
          <a:blip r:embed="rId3"/>
          <a:stretch>
            <a:fillRect/>
          </a:stretch>
        </p:blipFill>
        <p:spPr>
          <a:xfrm>
            <a:off x="1528549" y="1063500"/>
            <a:ext cx="7615451" cy="4080000"/>
          </a:xfrm>
          <a:prstGeom prst="rect">
            <a:avLst/>
          </a:prstGeom>
        </p:spPr>
      </p:pic>
    </p:spTree>
    <p:extLst>
      <p:ext uri="{BB962C8B-B14F-4D97-AF65-F5344CB8AC3E}">
        <p14:creationId xmlns:p14="http://schemas.microsoft.com/office/powerpoint/2010/main" val="64382082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6" name="Google Shape;366;p29"/>
          <p:cNvSpPr txBox="1">
            <a:spLocks noGrp="1"/>
          </p:cNvSpPr>
          <p:nvPr>
            <p:ph type="title"/>
          </p:nvPr>
        </p:nvSpPr>
        <p:spPr>
          <a:xfrm>
            <a:off x="457200" y="-1"/>
            <a:ext cx="8229600" cy="1063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3200"/>
              <a:t>CÁC CÔNG CỤ XÂY DỰNG KHO DỮ LIỆU</a:t>
            </a:r>
            <a:endParaRPr sz="3200"/>
          </a:p>
        </p:txBody>
      </p:sp>
      <p:sp>
        <p:nvSpPr>
          <p:cNvPr id="367" name="Google Shape;367;p29"/>
          <p:cNvSpPr txBox="1">
            <a:spLocks noGrp="1"/>
          </p:cNvSpPr>
          <p:nvPr>
            <p:ph type="body" idx="1"/>
          </p:nvPr>
        </p:nvSpPr>
        <p:spPr>
          <a:xfrm>
            <a:off x="309611" y="1361424"/>
            <a:ext cx="2631900" cy="15354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Visual Studio 2012</a:t>
            </a:r>
            <a:endParaRPr b="1"/>
          </a:p>
          <a:p>
            <a:pPr marL="0" lvl="0" indent="0" algn="l" rtl="0">
              <a:spcBef>
                <a:spcPts val="600"/>
              </a:spcBef>
              <a:spcAft>
                <a:spcPts val="0"/>
              </a:spcAft>
              <a:buNone/>
            </a:pPr>
            <a:r>
              <a:rPr lang="en" sz="1200"/>
              <a:t>Môi trường tích hợp các công nghệ cần thiết để xây dựng kho dữ liệu.</a:t>
            </a:r>
          </a:p>
          <a:p>
            <a:pPr marL="0" lvl="0" indent="0" algn="l" rtl="0">
              <a:spcBef>
                <a:spcPts val="600"/>
              </a:spcBef>
              <a:spcAft>
                <a:spcPts val="0"/>
              </a:spcAft>
              <a:buNone/>
            </a:pPr>
            <a:endParaRPr sz="1200"/>
          </a:p>
        </p:txBody>
      </p:sp>
      <p:sp>
        <p:nvSpPr>
          <p:cNvPr id="368" name="Google Shape;368;p29"/>
          <p:cNvSpPr txBox="1">
            <a:spLocks noGrp="1"/>
          </p:cNvSpPr>
          <p:nvPr>
            <p:ph type="body" idx="2"/>
          </p:nvPr>
        </p:nvSpPr>
        <p:spPr>
          <a:xfrm>
            <a:off x="3223962" y="1363150"/>
            <a:ext cx="2712913" cy="15354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SQL Server 2012</a:t>
            </a:r>
            <a:endParaRPr b="1"/>
          </a:p>
          <a:p>
            <a:pPr marL="0" lvl="0" indent="0" algn="l" rtl="0">
              <a:spcBef>
                <a:spcPts val="600"/>
              </a:spcBef>
              <a:spcAft>
                <a:spcPts val="0"/>
              </a:spcAft>
              <a:buNone/>
            </a:pPr>
            <a:r>
              <a:rPr lang="en" sz="1200"/>
              <a:t>Môi trường thiết kế dữ liệu.</a:t>
            </a:r>
          </a:p>
          <a:p>
            <a:pPr marL="0" lvl="0" indent="0" algn="l" rtl="0">
              <a:spcBef>
                <a:spcPts val="600"/>
              </a:spcBef>
              <a:spcAft>
                <a:spcPts val="0"/>
              </a:spcAft>
              <a:buNone/>
            </a:pPr>
            <a:r>
              <a:rPr lang="en" sz="1200"/>
              <a:t>Môi trường phân tích dữ liệu SSAS.</a:t>
            </a:r>
          </a:p>
          <a:p>
            <a:pPr marL="0" lvl="0" indent="0" algn="l" rtl="0">
              <a:spcBef>
                <a:spcPts val="600"/>
              </a:spcBef>
              <a:spcAft>
                <a:spcPts val="0"/>
              </a:spcAft>
              <a:buNone/>
            </a:pPr>
            <a:r>
              <a:rPr lang="en" sz="1200"/>
              <a:t>Xây dựng và thiết kế kho dữ liệu.</a:t>
            </a:r>
          </a:p>
        </p:txBody>
      </p:sp>
      <p:sp>
        <p:nvSpPr>
          <p:cNvPr id="369" name="Google Shape;369;p29"/>
          <p:cNvSpPr txBox="1">
            <a:spLocks noGrp="1"/>
          </p:cNvSpPr>
          <p:nvPr>
            <p:ph type="body" idx="3"/>
          </p:nvPr>
        </p:nvSpPr>
        <p:spPr>
          <a:xfrm>
            <a:off x="6219326" y="1361424"/>
            <a:ext cx="2631900" cy="15354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Excel</a:t>
            </a:r>
            <a:endParaRPr b="1"/>
          </a:p>
          <a:p>
            <a:pPr marL="0" lvl="0" indent="0" algn="l" rtl="0">
              <a:spcBef>
                <a:spcPts val="600"/>
              </a:spcBef>
              <a:spcAft>
                <a:spcPts val="0"/>
              </a:spcAft>
              <a:buNone/>
            </a:pPr>
            <a:r>
              <a:rPr lang="en-US" sz="1200" err="1"/>
              <a:t>Cung</a:t>
            </a:r>
            <a:r>
              <a:rPr lang="en-US" sz="1200"/>
              <a:t> </a:t>
            </a:r>
            <a:r>
              <a:rPr lang="en-US" sz="1200" err="1"/>
              <a:t>cấp</a:t>
            </a:r>
            <a:r>
              <a:rPr lang="en-US" sz="1200"/>
              <a:t> </a:t>
            </a:r>
            <a:r>
              <a:rPr lang="en-US" sz="1200" err="1"/>
              <a:t>nguồn</a:t>
            </a:r>
            <a:r>
              <a:rPr lang="en-US" sz="1200"/>
              <a:t> </a:t>
            </a:r>
            <a:r>
              <a:rPr lang="en-US" sz="1200" err="1"/>
              <a:t>dữ</a:t>
            </a:r>
            <a:r>
              <a:rPr lang="en-US" sz="1200"/>
              <a:t> </a:t>
            </a:r>
            <a:r>
              <a:rPr lang="en-US" sz="1200" err="1"/>
              <a:t>liệu</a:t>
            </a:r>
            <a:r>
              <a:rPr lang="en-US" sz="1200"/>
              <a:t>.</a:t>
            </a:r>
          </a:p>
          <a:p>
            <a:pPr marL="0" lvl="0" indent="0" algn="l" rtl="0">
              <a:spcBef>
                <a:spcPts val="600"/>
              </a:spcBef>
              <a:spcAft>
                <a:spcPts val="0"/>
              </a:spcAft>
              <a:buNone/>
            </a:pPr>
            <a:r>
              <a:rPr lang="en-US" sz="1200" err="1"/>
              <a:t>Báo</a:t>
            </a:r>
            <a:r>
              <a:rPr lang="en-US" sz="1200"/>
              <a:t> </a:t>
            </a:r>
            <a:r>
              <a:rPr lang="en-US" sz="1200" err="1"/>
              <a:t>cáo</a:t>
            </a:r>
            <a:r>
              <a:rPr lang="en-US" sz="1200"/>
              <a:t> </a:t>
            </a:r>
            <a:r>
              <a:rPr lang="en-US" sz="1200" err="1"/>
              <a:t>và</a:t>
            </a:r>
            <a:r>
              <a:rPr lang="en-US" sz="1200"/>
              <a:t> </a:t>
            </a:r>
            <a:r>
              <a:rPr lang="en-US" sz="1200" err="1"/>
              <a:t>phân</a:t>
            </a:r>
            <a:r>
              <a:rPr lang="en-US" sz="1200"/>
              <a:t> </a:t>
            </a:r>
            <a:r>
              <a:rPr lang="en-US" sz="1200" err="1"/>
              <a:t>tích</a:t>
            </a:r>
            <a:r>
              <a:rPr lang="en-US" sz="1200"/>
              <a:t>.</a:t>
            </a:r>
          </a:p>
          <a:p>
            <a:pPr marL="0" lvl="0" indent="0" algn="l" rtl="0">
              <a:spcBef>
                <a:spcPts val="600"/>
              </a:spcBef>
              <a:spcAft>
                <a:spcPts val="0"/>
              </a:spcAft>
              <a:buNone/>
            </a:pPr>
            <a:r>
              <a:rPr lang="en-US" sz="1200" err="1"/>
              <a:t>Xử</a:t>
            </a:r>
            <a:r>
              <a:rPr lang="en-US" sz="1200"/>
              <a:t> </a:t>
            </a:r>
            <a:r>
              <a:rPr lang="en-US" sz="1200" err="1"/>
              <a:t>lý</a:t>
            </a:r>
            <a:r>
              <a:rPr lang="en-US" sz="1200"/>
              <a:t> </a:t>
            </a:r>
            <a:r>
              <a:rPr lang="en-US" sz="1200" err="1"/>
              <a:t>tính</a:t>
            </a:r>
            <a:r>
              <a:rPr lang="en-US" sz="1200"/>
              <a:t> </a:t>
            </a:r>
            <a:r>
              <a:rPr lang="en-US" sz="1200" err="1"/>
              <a:t>toán</a:t>
            </a:r>
            <a:endParaRPr lang="en-US" sz="1200"/>
          </a:p>
          <a:p>
            <a:pPr marL="0" lvl="0" indent="0" algn="l" rtl="0">
              <a:spcBef>
                <a:spcPts val="600"/>
              </a:spcBef>
              <a:spcAft>
                <a:spcPts val="0"/>
              </a:spcAft>
              <a:buNone/>
            </a:pPr>
            <a:endParaRPr sz="1200"/>
          </a:p>
        </p:txBody>
      </p:sp>
      <p:sp>
        <p:nvSpPr>
          <p:cNvPr id="370" name="Google Shape;370;p29"/>
          <p:cNvSpPr txBox="1">
            <a:spLocks noGrp="1"/>
          </p:cNvSpPr>
          <p:nvPr>
            <p:ph type="body" idx="1"/>
          </p:nvPr>
        </p:nvSpPr>
        <p:spPr>
          <a:xfrm>
            <a:off x="961464" y="2951629"/>
            <a:ext cx="2951629" cy="1305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b="1"/>
              <a:t>SQL Sever Data Tools</a:t>
            </a:r>
          </a:p>
          <a:p>
            <a:pPr marL="0" lvl="0" indent="0" algn="l" rtl="0">
              <a:spcBef>
                <a:spcPts val="600"/>
              </a:spcBef>
              <a:spcAft>
                <a:spcPts val="0"/>
              </a:spcAft>
              <a:buNone/>
            </a:pPr>
            <a:r>
              <a:rPr lang="en" sz="1200"/>
              <a:t>Cung cấp các dịch vụ cần thích để thực thi SSIS, SSAS...</a:t>
            </a:r>
            <a:endParaRPr sz="1200"/>
          </a:p>
        </p:txBody>
      </p:sp>
      <p:sp>
        <p:nvSpPr>
          <p:cNvPr id="372" name="Google Shape;372;p29"/>
          <p:cNvSpPr txBox="1">
            <a:spLocks noGrp="1"/>
          </p:cNvSpPr>
          <p:nvPr>
            <p:ph type="body" idx="3"/>
          </p:nvPr>
        </p:nvSpPr>
        <p:spPr>
          <a:xfrm>
            <a:off x="4727957" y="2951629"/>
            <a:ext cx="3333556" cy="1305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Power BI</a:t>
            </a:r>
            <a:endParaRPr b="1"/>
          </a:p>
          <a:p>
            <a:pPr marL="0" lvl="0" indent="0" algn="l" rtl="0">
              <a:spcBef>
                <a:spcPts val="600"/>
              </a:spcBef>
              <a:spcAft>
                <a:spcPts val="0"/>
              </a:spcAft>
              <a:buNone/>
            </a:pPr>
            <a:r>
              <a:rPr lang="en" sz="1200"/>
              <a:t>Tổng hợp dữ liệu thành các thống kê phục vụ cho các mục đích phân tích. </a:t>
            </a:r>
            <a:endParaRPr sz="1200"/>
          </a:p>
          <a:p>
            <a:pPr marL="0" lvl="0" indent="0" algn="l" rtl="0">
              <a:spcBef>
                <a:spcPts val="600"/>
              </a:spcBef>
              <a:spcAft>
                <a:spcPts val="0"/>
              </a:spcAft>
              <a:buNone/>
            </a:pPr>
            <a:endParaRPr sz="1200"/>
          </a:p>
        </p:txBody>
      </p:sp>
      <p:sp>
        <p:nvSpPr>
          <p:cNvPr id="373" name="Google Shape;373;p29"/>
          <p:cNvSpPr txBox="1">
            <a:spLocks noGrp="1"/>
          </p:cNvSpPr>
          <p:nvPr>
            <p:ph type="sldNum" idx="12"/>
          </p:nvPr>
        </p:nvSpPr>
        <p:spPr>
          <a:xfrm>
            <a:off x="4297650" y="4749851"/>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27</a:t>
            </a:fld>
            <a:endParaRPr/>
          </a:p>
        </p:txBody>
      </p:sp>
    </p:spTree>
    <p:extLst>
      <p:ext uri="{BB962C8B-B14F-4D97-AF65-F5344CB8AC3E}">
        <p14:creationId xmlns:p14="http://schemas.microsoft.com/office/powerpoint/2010/main" val="158131851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3" name="Google Shape;213;p13"/>
          <p:cNvSpPr txBox="1">
            <a:spLocks noGrp="1"/>
          </p:cNvSpPr>
          <p:nvPr>
            <p:ph type="body" idx="2"/>
          </p:nvPr>
        </p:nvSpPr>
        <p:spPr>
          <a:xfrm>
            <a:off x="20863" y="1048870"/>
            <a:ext cx="8553573" cy="679077"/>
          </a:xfrm>
          <a:prstGeom prst="rect">
            <a:avLst/>
          </a:prstGeom>
        </p:spPr>
        <p:txBody>
          <a:bodyPr spcFirstLastPara="1" wrap="square" lIns="91425" tIns="91425" rIns="91425" bIns="91425" anchor="t" anchorCtr="0">
            <a:noAutofit/>
          </a:bodyPr>
          <a:lstStyle/>
          <a:p>
            <a:pPr marL="0" lvl="1" indent="0">
              <a:spcBef>
                <a:spcPts val="1000"/>
              </a:spcBef>
              <a:buNone/>
            </a:pPr>
            <a:r>
              <a:rPr lang="en" sz="2000" b="1">
                <a:solidFill>
                  <a:srgbClr val="7BD100"/>
                </a:solidFill>
                <a:latin typeface="Varela Round" panose="020B0604020202020204" charset="-79"/>
                <a:cs typeface="Varela Round" panose="020B0604020202020204" charset="-79"/>
              </a:rPr>
              <a:t>SQL Servers Intergration Services (SSIS) là gì ?</a:t>
            </a:r>
            <a:br>
              <a:rPr lang="en" sz="2000" b="1">
                <a:solidFill>
                  <a:srgbClr val="7BD100"/>
                </a:solidFill>
                <a:latin typeface="Varela Round" panose="020B0604020202020204" charset="-79"/>
                <a:cs typeface="Varela Round" panose="020B0604020202020204" charset="-79"/>
              </a:rPr>
            </a:br>
            <a:r>
              <a:rPr lang="en" sz="2000" b="1">
                <a:solidFill>
                  <a:srgbClr val="7BD100"/>
                </a:solidFill>
                <a:latin typeface="Varela Round" panose="020B0604020202020204" charset="-79"/>
                <a:cs typeface="Varela Round" panose="020B0604020202020204" charset="-79"/>
              </a:rPr>
              <a:t>	</a:t>
            </a:r>
          </a:p>
          <a:p>
            <a:pPr marL="76200" indent="0" algn="just">
              <a:buNone/>
            </a:pPr>
            <a:r>
              <a:rPr lang="en-US" sz="2000"/>
              <a:t>SSIS </a:t>
            </a:r>
            <a:r>
              <a:rPr lang="en-US" sz="2000" err="1"/>
              <a:t>cung</a:t>
            </a:r>
            <a:r>
              <a:rPr lang="en-US" sz="2000"/>
              <a:t> </a:t>
            </a:r>
            <a:r>
              <a:rPr lang="en-US" sz="2000" err="1"/>
              <a:t>cấp</a:t>
            </a:r>
            <a:r>
              <a:rPr lang="en-US" sz="2000"/>
              <a:t> </a:t>
            </a:r>
            <a:r>
              <a:rPr lang="en-US" sz="2000" err="1"/>
              <a:t>công</a:t>
            </a:r>
            <a:r>
              <a:rPr lang="en-US" sz="2000"/>
              <a:t> </a:t>
            </a:r>
            <a:r>
              <a:rPr lang="en-US" sz="2000" err="1"/>
              <a:t>cụ</a:t>
            </a:r>
            <a:r>
              <a:rPr lang="en-US" sz="2000"/>
              <a:t> </a:t>
            </a:r>
            <a:r>
              <a:rPr lang="en-US" sz="2000" err="1"/>
              <a:t>để</a:t>
            </a:r>
            <a:r>
              <a:rPr lang="en-US" sz="2000"/>
              <a:t> </a:t>
            </a:r>
            <a:r>
              <a:rPr lang="en-US" sz="2000" err="1"/>
              <a:t>thiết</a:t>
            </a:r>
            <a:r>
              <a:rPr lang="en-US" sz="2000"/>
              <a:t> </a:t>
            </a:r>
            <a:r>
              <a:rPr lang="en-US" sz="2000" err="1"/>
              <a:t>lập</a:t>
            </a:r>
            <a:r>
              <a:rPr lang="en-US" sz="2000"/>
              <a:t> </a:t>
            </a:r>
            <a:r>
              <a:rPr lang="en-US" sz="2000" err="1"/>
              <a:t>luồng</a:t>
            </a:r>
            <a:r>
              <a:rPr lang="en-US" sz="2000"/>
              <a:t> </a:t>
            </a:r>
            <a:r>
              <a:rPr lang="en-US" sz="2000" err="1"/>
              <a:t>dữ</a:t>
            </a:r>
            <a:r>
              <a:rPr lang="en-US" sz="2000"/>
              <a:t> </a:t>
            </a:r>
            <a:r>
              <a:rPr lang="en-US" sz="2000" err="1"/>
              <a:t>liệu</a:t>
            </a:r>
            <a:r>
              <a:rPr lang="en-US" sz="2000"/>
              <a:t> (</a:t>
            </a:r>
            <a:r>
              <a:rPr lang="en-US" sz="2000" err="1"/>
              <a:t>DataFlow</a:t>
            </a:r>
            <a:r>
              <a:rPr lang="en-US" sz="2000"/>
              <a:t>), </a:t>
            </a:r>
            <a:r>
              <a:rPr lang="en-US" sz="2000" err="1"/>
              <a:t>các</a:t>
            </a:r>
            <a:r>
              <a:rPr lang="en-US" sz="2000"/>
              <a:t> </a:t>
            </a:r>
            <a:r>
              <a:rPr lang="en-US" sz="2000" err="1"/>
              <a:t>thành</a:t>
            </a:r>
            <a:r>
              <a:rPr lang="en-US" sz="2000"/>
              <a:t> </a:t>
            </a:r>
            <a:r>
              <a:rPr lang="en-US" sz="2000" err="1"/>
              <a:t>phần</a:t>
            </a:r>
            <a:r>
              <a:rPr lang="en-US" sz="2000"/>
              <a:t> </a:t>
            </a:r>
            <a:r>
              <a:rPr lang="en-US" sz="2000" err="1"/>
              <a:t>của</a:t>
            </a:r>
            <a:r>
              <a:rPr lang="en-US" sz="2000"/>
              <a:t> </a:t>
            </a:r>
            <a:r>
              <a:rPr lang="en-US" sz="2000" err="1"/>
              <a:t>luồng</a:t>
            </a:r>
            <a:r>
              <a:rPr lang="en-US" sz="2000"/>
              <a:t> </a:t>
            </a:r>
            <a:r>
              <a:rPr lang="en-US" sz="2000" err="1"/>
              <a:t>dữ</a:t>
            </a:r>
            <a:r>
              <a:rPr lang="en-US" sz="2000"/>
              <a:t> </a:t>
            </a:r>
            <a:r>
              <a:rPr lang="en-US" sz="2000" err="1"/>
              <a:t>liệu</a:t>
            </a:r>
            <a:r>
              <a:rPr lang="en-US" sz="2000"/>
              <a:t> </a:t>
            </a:r>
            <a:r>
              <a:rPr lang="en-US" sz="2000" err="1"/>
              <a:t>dùng</a:t>
            </a:r>
            <a:r>
              <a:rPr lang="en-US" sz="2000"/>
              <a:t> </a:t>
            </a:r>
            <a:r>
              <a:rPr lang="en-US" sz="2000" err="1"/>
              <a:t>để</a:t>
            </a:r>
            <a:r>
              <a:rPr lang="en-US" sz="2000"/>
              <a:t> </a:t>
            </a:r>
            <a:r>
              <a:rPr lang="en-US" sz="2000" err="1"/>
              <a:t>tạo</a:t>
            </a:r>
            <a:r>
              <a:rPr lang="en-US" sz="2000"/>
              <a:t> ra </a:t>
            </a:r>
            <a:r>
              <a:rPr lang="en-US" sz="2000" err="1"/>
              <a:t>tiến</a:t>
            </a:r>
            <a:r>
              <a:rPr lang="en-US" sz="2000"/>
              <a:t> </a:t>
            </a:r>
            <a:r>
              <a:rPr lang="en-US" sz="2000" err="1"/>
              <a:t>trình</a:t>
            </a:r>
            <a:r>
              <a:rPr lang="en-US" sz="2000"/>
              <a:t> ETL. </a:t>
            </a:r>
          </a:p>
          <a:p>
            <a:pPr marL="76200" indent="0" algn="just">
              <a:buNone/>
            </a:pPr>
            <a:r>
              <a:rPr lang="en-US" sz="2000" err="1"/>
              <a:t>DataFlow</a:t>
            </a:r>
            <a:r>
              <a:rPr lang="en-US" sz="2000"/>
              <a:t> </a:t>
            </a:r>
            <a:r>
              <a:rPr lang="en-US" sz="2000" err="1"/>
              <a:t>là</a:t>
            </a:r>
            <a:r>
              <a:rPr lang="en-US" sz="2000"/>
              <a:t> </a:t>
            </a:r>
            <a:r>
              <a:rPr lang="en-US" sz="2000" err="1"/>
              <a:t>thành</a:t>
            </a:r>
            <a:r>
              <a:rPr lang="en-US" sz="2000"/>
              <a:t> </a:t>
            </a:r>
            <a:r>
              <a:rPr lang="en-US" sz="2000" err="1"/>
              <a:t>phần</a:t>
            </a:r>
            <a:r>
              <a:rPr lang="en-US" sz="2000"/>
              <a:t> </a:t>
            </a:r>
            <a:r>
              <a:rPr lang="en-US" sz="2000" err="1"/>
              <a:t>quan</a:t>
            </a:r>
            <a:r>
              <a:rPr lang="en-US" sz="2000"/>
              <a:t> </a:t>
            </a:r>
            <a:r>
              <a:rPr lang="en-US" sz="2000" err="1"/>
              <a:t>trọng</a:t>
            </a:r>
            <a:r>
              <a:rPr lang="en-US" sz="2000"/>
              <a:t> </a:t>
            </a:r>
            <a:r>
              <a:rPr lang="en-US" sz="2000" err="1"/>
              <a:t>nhất</a:t>
            </a:r>
            <a:r>
              <a:rPr lang="en-US" sz="2000"/>
              <a:t> </a:t>
            </a:r>
            <a:r>
              <a:rPr lang="en-US" sz="2000" err="1"/>
              <a:t>trong</a:t>
            </a:r>
            <a:r>
              <a:rPr lang="en-US" sz="2000"/>
              <a:t> </a:t>
            </a:r>
            <a:r>
              <a:rPr lang="en-US" sz="2000" err="1"/>
              <a:t>một</a:t>
            </a:r>
            <a:r>
              <a:rPr lang="en-US" sz="2000"/>
              <a:t> package </a:t>
            </a:r>
            <a:r>
              <a:rPr lang="en-US" sz="2000" err="1"/>
              <a:t>của</a:t>
            </a:r>
            <a:r>
              <a:rPr lang="en-US" sz="2000"/>
              <a:t> SSIS, bao </a:t>
            </a:r>
            <a:r>
              <a:rPr lang="en-US" sz="2000" err="1"/>
              <a:t>gồm</a:t>
            </a:r>
            <a:r>
              <a:rPr lang="en-US" sz="2000"/>
              <a:t> </a:t>
            </a:r>
            <a:r>
              <a:rPr lang="en-US" sz="2000" err="1"/>
              <a:t>rất</a:t>
            </a:r>
            <a:r>
              <a:rPr lang="en-US" sz="2000"/>
              <a:t> </a:t>
            </a:r>
            <a:r>
              <a:rPr lang="en-US" sz="2000" err="1"/>
              <a:t>nhiều</a:t>
            </a:r>
            <a:r>
              <a:rPr lang="en-US" sz="2000"/>
              <a:t> </a:t>
            </a:r>
            <a:r>
              <a:rPr lang="en-US" sz="2000" err="1"/>
              <a:t>thành</a:t>
            </a:r>
            <a:r>
              <a:rPr lang="en-US" sz="2000"/>
              <a:t> </a:t>
            </a:r>
            <a:r>
              <a:rPr lang="en-US" sz="2000" err="1"/>
              <a:t>phần</a:t>
            </a:r>
            <a:r>
              <a:rPr lang="en-US" sz="2000"/>
              <a:t> </a:t>
            </a:r>
            <a:r>
              <a:rPr lang="en-US" sz="2000" err="1"/>
              <a:t>để</a:t>
            </a:r>
            <a:r>
              <a:rPr lang="en-US" sz="2000"/>
              <a:t> </a:t>
            </a:r>
            <a:r>
              <a:rPr lang="en-US" sz="2000" err="1"/>
              <a:t>thiết</a:t>
            </a:r>
            <a:r>
              <a:rPr lang="en-US" sz="2000"/>
              <a:t> </a:t>
            </a:r>
            <a:r>
              <a:rPr lang="en-US" sz="2000" err="1"/>
              <a:t>lập</a:t>
            </a:r>
            <a:r>
              <a:rPr lang="en-US" sz="2000"/>
              <a:t> </a:t>
            </a:r>
            <a:r>
              <a:rPr lang="en-US" sz="2000" err="1"/>
              <a:t>việc</a:t>
            </a:r>
            <a:r>
              <a:rPr lang="en-US" sz="2000"/>
              <a:t> </a:t>
            </a:r>
            <a:r>
              <a:rPr lang="en-US" sz="2000" err="1"/>
              <a:t>trích</a:t>
            </a:r>
            <a:r>
              <a:rPr lang="en-US" sz="2000"/>
              <a:t> </a:t>
            </a:r>
            <a:r>
              <a:rPr lang="en-US" sz="2000" err="1"/>
              <a:t>xuất</a:t>
            </a:r>
            <a:r>
              <a:rPr lang="en-US" sz="2000"/>
              <a:t>, </a:t>
            </a:r>
            <a:r>
              <a:rPr lang="en-US" sz="2000" err="1"/>
              <a:t>biến</a:t>
            </a:r>
            <a:r>
              <a:rPr lang="en-US" sz="2000"/>
              <a:t> </a:t>
            </a:r>
            <a:r>
              <a:rPr lang="en-US" sz="2000" err="1"/>
              <a:t>đổi</a:t>
            </a:r>
            <a:r>
              <a:rPr lang="en-US" sz="2000"/>
              <a:t> </a:t>
            </a:r>
            <a:r>
              <a:rPr lang="en-US" sz="2000" err="1"/>
              <a:t>dữ</a:t>
            </a:r>
            <a:r>
              <a:rPr lang="en-US" sz="2000"/>
              <a:t> </a:t>
            </a:r>
            <a:r>
              <a:rPr lang="en-US" sz="2000" err="1"/>
              <a:t>liệu</a:t>
            </a:r>
            <a:r>
              <a:rPr lang="en-US" sz="2000"/>
              <a:t>, </a:t>
            </a:r>
            <a:r>
              <a:rPr lang="en-US" sz="2000" err="1"/>
              <a:t>và</a:t>
            </a:r>
            <a:r>
              <a:rPr lang="en-US" sz="2000"/>
              <a:t> </a:t>
            </a:r>
            <a:r>
              <a:rPr lang="en-US" sz="2000" err="1"/>
              <a:t>nạp</a:t>
            </a:r>
            <a:r>
              <a:rPr lang="en-US" sz="2000"/>
              <a:t> </a:t>
            </a:r>
            <a:r>
              <a:rPr lang="en-US" sz="2000" err="1"/>
              <a:t>dữ</a:t>
            </a:r>
            <a:r>
              <a:rPr lang="en-US" sz="2000"/>
              <a:t> </a:t>
            </a:r>
            <a:r>
              <a:rPr lang="en-US" sz="2000" err="1"/>
              <a:t>liệu</a:t>
            </a:r>
            <a:r>
              <a:rPr lang="en-US" sz="2000"/>
              <a:t> </a:t>
            </a:r>
            <a:r>
              <a:rPr lang="en-US" sz="2000" err="1"/>
              <a:t>vào</a:t>
            </a:r>
            <a:r>
              <a:rPr lang="en-US" sz="2000"/>
              <a:t> </a:t>
            </a:r>
            <a:r>
              <a:rPr lang="en-US" sz="2000" err="1"/>
              <a:t>kho</a:t>
            </a:r>
            <a:r>
              <a:rPr lang="en-US" sz="2000"/>
              <a:t> </a:t>
            </a:r>
            <a:r>
              <a:rPr lang="en-US" sz="2000" err="1"/>
              <a:t>dữ</a:t>
            </a:r>
            <a:r>
              <a:rPr lang="en-US" sz="2000"/>
              <a:t> </a:t>
            </a:r>
            <a:r>
              <a:rPr lang="en-US" sz="2000" err="1"/>
              <a:t>liệu</a:t>
            </a:r>
            <a:r>
              <a:rPr lang="en-US" sz="2000"/>
              <a:t>. </a:t>
            </a:r>
          </a:p>
          <a:p>
            <a:pPr marL="76200" indent="0" algn="just">
              <a:buNone/>
            </a:pPr>
            <a:r>
              <a:rPr lang="en-US" sz="2000" err="1"/>
              <a:t>Đây</a:t>
            </a:r>
            <a:r>
              <a:rPr lang="en-US" sz="2000"/>
              <a:t> </a:t>
            </a:r>
            <a:r>
              <a:rPr lang="en-US" sz="2000" err="1"/>
              <a:t>là</a:t>
            </a:r>
            <a:r>
              <a:rPr lang="en-US" sz="2000"/>
              <a:t> </a:t>
            </a:r>
            <a:r>
              <a:rPr lang="en-US" sz="2000" err="1"/>
              <a:t>công</a:t>
            </a:r>
            <a:r>
              <a:rPr lang="en-US" sz="2000"/>
              <a:t> </a:t>
            </a:r>
            <a:r>
              <a:rPr lang="en-US" sz="2000" err="1"/>
              <a:t>cụ</a:t>
            </a:r>
            <a:r>
              <a:rPr lang="en-US" sz="2000"/>
              <a:t> </a:t>
            </a:r>
            <a:r>
              <a:rPr lang="en-US" sz="2000" err="1"/>
              <a:t>rất</a:t>
            </a:r>
            <a:r>
              <a:rPr lang="en-US" sz="2000"/>
              <a:t> </a:t>
            </a:r>
            <a:r>
              <a:rPr lang="en-US" sz="2000" err="1"/>
              <a:t>mạnh</a:t>
            </a:r>
            <a:r>
              <a:rPr lang="en-US" sz="2000"/>
              <a:t> </a:t>
            </a:r>
            <a:r>
              <a:rPr lang="en-US" sz="2000" err="1"/>
              <a:t>cho</a:t>
            </a:r>
            <a:r>
              <a:rPr lang="en-US" sz="2000"/>
              <a:t> </a:t>
            </a:r>
            <a:r>
              <a:rPr lang="en-US" sz="2000" err="1"/>
              <a:t>việc</a:t>
            </a:r>
            <a:r>
              <a:rPr lang="en-US" sz="2000"/>
              <a:t> </a:t>
            </a:r>
            <a:r>
              <a:rPr lang="en-US" sz="2000" err="1"/>
              <a:t>xây</a:t>
            </a:r>
            <a:r>
              <a:rPr lang="en-US" sz="2000"/>
              <a:t> </a:t>
            </a:r>
            <a:r>
              <a:rPr lang="en-US" sz="2000" err="1"/>
              <a:t>dựng</a:t>
            </a:r>
            <a:r>
              <a:rPr lang="en-US" sz="2000"/>
              <a:t> </a:t>
            </a:r>
            <a:r>
              <a:rPr lang="en-US" sz="2000" err="1"/>
              <a:t>tiến</a:t>
            </a:r>
            <a:r>
              <a:rPr lang="en-US" sz="2000"/>
              <a:t> </a:t>
            </a:r>
            <a:r>
              <a:rPr lang="en-US" sz="2000" err="1"/>
              <a:t>trình</a:t>
            </a:r>
            <a:r>
              <a:rPr lang="en-US" sz="2000"/>
              <a:t> ETL.</a:t>
            </a:r>
          </a:p>
          <a:p>
            <a:pPr marL="0" lvl="0" indent="0" algn="l" rtl="0">
              <a:spcBef>
                <a:spcPts val="600"/>
              </a:spcBef>
              <a:spcAft>
                <a:spcPts val="0"/>
              </a:spcAft>
              <a:buNone/>
            </a:pPr>
            <a:endParaRPr sz="1200"/>
          </a:p>
          <a:p>
            <a:pPr marL="0" lvl="0" indent="0" algn="l" rtl="0">
              <a:spcBef>
                <a:spcPts val="600"/>
              </a:spcBef>
              <a:spcAft>
                <a:spcPts val="0"/>
              </a:spcAft>
              <a:buNone/>
            </a:pPr>
            <a:endParaRPr sz="1200"/>
          </a:p>
        </p:txBody>
      </p:sp>
      <p:sp>
        <p:nvSpPr>
          <p:cNvPr id="216" name="Google Shape;216;p13"/>
          <p:cNvSpPr txBox="1">
            <a:spLocks noGrp="1"/>
          </p:cNvSpPr>
          <p:nvPr>
            <p:ph type="sldNum" idx="12"/>
          </p:nvPr>
        </p:nvSpPr>
        <p:spPr>
          <a:xfrm>
            <a:off x="4297650" y="4749851"/>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28</a:t>
            </a:fld>
            <a:endParaRPr/>
          </a:p>
        </p:txBody>
      </p:sp>
      <p:sp>
        <p:nvSpPr>
          <p:cNvPr id="10" name="Google Shape;212;p13">
            <a:extLst>
              <a:ext uri="{FF2B5EF4-FFF2-40B4-BE49-F238E27FC236}">
                <a16:creationId xmlns:a16="http://schemas.microsoft.com/office/drawing/2014/main" id="{0BCE190B-6F37-4F33-B6ED-548DCCDED514}"/>
              </a:ext>
            </a:extLst>
          </p:cNvPr>
          <p:cNvSpPr txBox="1">
            <a:spLocks noGrp="1"/>
          </p:cNvSpPr>
          <p:nvPr>
            <p:ph type="title"/>
          </p:nvPr>
        </p:nvSpPr>
        <p:spPr>
          <a:xfrm>
            <a:off x="457200" y="309281"/>
            <a:ext cx="8229600" cy="826995"/>
          </a:xfrm>
          <a:prstGeom prst="rect">
            <a:avLst/>
          </a:prstGeom>
        </p:spPr>
        <p:txBody>
          <a:bodyPr spcFirstLastPara="1" wrap="square" lIns="91425" tIns="91425" rIns="91425" bIns="91425" anchor="ctr" anchorCtr="0">
            <a:noAutofit/>
          </a:bodyPr>
          <a:lstStyle/>
          <a:p>
            <a:r>
              <a:rPr lang="en-US" sz="3200"/>
              <a:t>SQL Server Integration Services (SSIS)</a:t>
            </a:r>
            <a:br>
              <a:rPr lang="en-US" sz="3200"/>
            </a:br>
            <a:endParaRPr sz="3200"/>
          </a:p>
        </p:txBody>
      </p:sp>
    </p:spTree>
    <p:extLst>
      <p:ext uri="{BB962C8B-B14F-4D97-AF65-F5344CB8AC3E}">
        <p14:creationId xmlns:p14="http://schemas.microsoft.com/office/powerpoint/2010/main" val="352566541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3" name="Google Shape;213;p13"/>
          <p:cNvSpPr txBox="1">
            <a:spLocks noGrp="1"/>
          </p:cNvSpPr>
          <p:nvPr>
            <p:ph type="body" idx="2"/>
          </p:nvPr>
        </p:nvSpPr>
        <p:spPr>
          <a:xfrm>
            <a:off x="20863" y="978967"/>
            <a:ext cx="8553573" cy="63468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2000" b="1">
                <a:solidFill>
                  <a:srgbClr val="7BD100"/>
                </a:solidFill>
                <a:latin typeface="Varela Round" panose="020B0604020202020204" charset="-79"/>
                <a:cs typeface="Varela Round" panose="020B0604020202020204" charset="-79"/>
              </a:rPr>
              <a:t>Start thành công</a:t>
            </a:r>
            <a:endParaRPr sz="1200"/>
          </a:p>
          <a:p>
            <a:pPr marL="0" lvl="0" indent="0" algn="l" rtl="0">
              <a:spcBef>
                <a:spcPts val="600"/>
              </a:spcBef>
              <a:spcAft>
                <a:spcPts val="0"/>
              </a:spcAft>
              <a:buNone/>
            </a:pPr>
            <a:endParaRPr sz="1200"/>
          </a:p>
        </p:txBody>
      </p:sp>
      <p:sp>
        <p:nvSpPr>
          <p:cNvPr id="216" name="Google Shape;216;p13"/>
          <p:cNvSpPr txBox="1">
            <a:spLocks noGrp="1"/>
          </p:cNvSpPr>
          <p:nvPr>
            <p:ph type="sldNum" idx="12"/>
          </p:nvPr>
        </p:nvSpPr>
        <p:spPr>
          <a:xfrm>
            <a:off x="4297650" y="4749851"/>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29</a:t>
            </a:fld>
            <a:endParaRPr/>
          </a:p>
        </p:txBody>
      </p:sp>
      <p:sp>
        <p:nvSpPr>
          <p:cNvPr id="10" name="Google Shape;212;p13">
            <a:extLst>
              <a:ext uri="{FF2B5EF4-FFF2-40B4-BE49-F238E27FC236}">
                <a16:creationId xmlns:a16="http://schemas.microsoft.com/office/drawing/2014/main" id="{0BCE190B-6F37-4F33-B6ED-548DCCDED514}"/>
              </a:ext>
            </a:extLst>
          </p:cNvPr>
          <p:cNvSpPr txBox="1">
            <a:spLocks noGrp="1"/>
          </p:cNvSpPr>
          <p:nvPr>
            <p:ph type="title"/>
          </p:nvPr>
        </p:nvSpPr>
        <p:spPr>
          <a:xfrm>
            <a:off x="457200" y="-1"/>
            <a:ext cx="8229600" cy="1063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3200" err="1"/>
              <a:t>Quá</a:t>
            </a:r>
            <a:r>
              <a:rPr lang="en-US" sz="3200"/>
              <a:t> </a:t>
            </a:r>
            <a:r>
              <a:rPr lang="en-US" sz="3200" err="1"/>
              <a:t>Trình</a:t>
            </a:r>
            <a:r>
              <a:rPr lang="en-US" sz="3200"/>
              <a:t> SSIS</a:t>
            </a:r>
            <a:endParaRPr sz="3200"/>
          </a:p>
        </p:txBody>
      </p:sp>
      <p:pic>
        <p:nvPicPr>
          <p:cNvPr id="7" name="Picture 6">
            <a:extLst>
              <a:ext uri="{FF2B5EF4-FFF2-40B4-BE49-F238E27FC236}">
                <a16:creationId xmlns:a16="http://schemas.microsoft.com/office/drawing/2014/main" id="{678115A9-71D0-43F1-AD1D-88A4B8263578}"/>
              </a:ext>
            </a:extLst>
          </p:cNvPr>
          <p:cNvPicPr>
            <a:picLocks noChangeAspect="1"/>
          </p:cNvPicPr>
          <p:nvPr/>
        </p:nvPicPr>
        <p:blipFill>
          <a:blip r:embed="rId3"/>
          <a:stretch>
            <a:fillRect/>
          </a:stretch>
        </p:blipFill>
        <p:spPr>
          <a:xfrm>
            <a:off x="20863" y="1535796"/>
            <a:ext cx="9102274" cy="3607704"/>
          </a:xfrm>
          <a:prstGeom prst="rect">
            <a:avLst/>
          </a:prstGeom>
        </p:spPr>
      </p:pic>
    </p:spTree>
    <p:extLst>
      <p:ext uri="{BB962C8B-B14F-4D97-AF65-F5344CB8AC3E}">
        <p14:creationId xmlns:p14="http://schemas.microsoft.com/office/powerpoint/2010/main" val="393008446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13"/>
          <p:cNvSpPr txBox="1">
            <a:spLocks noGrp="1"/>
          </p:cNvSpPr>
          <p:nvPr>
            <p:ph type="title"/>
          </p:nvPr>
        </p:nvSpPr>
        <p:spPr>
          <a:xfrm>
            <a:off x="457200" y="-1"/>
            <a:ext cx="8229600" cy="1063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3200"/>
              <a:t>1.1 </a:t>
            </a:r>
            <a:r>
              <a:rPr lang="en-US" sz="3200" err="1"/>
              <a:t>Khái</a:t>
            </a:r>
            <a:r>
              <a:rPr lang="en-US" sz="3200"/>
              <a:t> </a:t>
            </a:r>
            <a:r>
              <a:rPr lang="en-US" sz="3200" err="1"/>
              <a:t>niệm</a:t>
            </a:r>
            <a:r>
              <a:rPr lang="en-US" sz="3200"/>
              <a:t> Kho </a:t>
            </a:r>
            <a:r>
              <a:rPr lang="en-US" sz="3200" err="1"/>
              <a:t>Dữ</a:t>
            </a:r>
            <a:r>
              <a:rPr lang="en-US" sz="3200"/>
              <a:t> </a:t>
            </a:r>
            <a:r>
              <a:rPr lang="en-US" sz="3200" err="1"/>
              <a:t>Liệu</a:t>
            </a:r>
            <a:endParaRPr sz="3200"/>
          </a:p>
        </p:txBody>
      </p:sp>
      <p:sp>
        <p:nvSpPr>
          <p:cNvPr id="213" name="Google Shape;213;p13"/>
          <p:cNvSpPr txBox="1">
            <a:spLocks noGrp="1"/>
          </p:cNvSpPr>
          <p:nvPr>
            <p:ph type="body" idx="2"/>
          </p:nvPr>
        </p:nvSpPr>
        <p:spPr>
          <a:xfrm>
            <a:off x="457200" y="1204001"/>
            <a:ext cx="3493200" cy="393945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1800" b="1">
                <a:solidFill>
                  <a:srgbClr val="7BD100"/>
                </a:solidFill>
              </a:rPr>
              <a:t>_Khái niệm :</a:t>
            </a:r>
            <a:endParaRPr lang="en-US" sz="1800">
              <a:solidFill>
                <a:srgbClr val="7BD100"/>
              </a:solidFill>
            </a:endParaRPr>
          </a:p>
          <a:p>
            <a:pPr marL="76200" indent="0">
              <a:buNone/>
            </a:pPr>
            <a:r>
              <a:rPr lang="en-US" sz="1600"/>
              <a:t>Kho </a:t>
            </a:r>
            <a:r>
              <a:rPr lang="en-US" sz="1600" err="1"/>
              <a:t>chứa</a:t>
            </a:r>
            <a:r>
              <a:rPr lang="en-US" sz="1600"/>
              <a:t> </a:t>
            </a:r>
            <a:r>
              <a:rPr lang="en-US" sz="1600" err="1"/>
              <a:t>dữ</a:t>
            </a:r>
            <a:r>
              <a:rPr lang="en-US" sz="1600"/>
              <a:t> </a:t>
            </a:r>
            <a:r>
              <a:rPr lang="en-US" sz="1600" err="1"/>
              <a:t>liệu</a:t>
            </a:r>
            <a:r>
              <a:rPr lang="en-US" sz="1600"/>
              <a:t> </a:t>
            </a:r>
            <a:r>
              <a:rPr lang="en-US" sz="1600" err="1"/>
              <a:t>hiện</a:t>
            </a:r>
            <a:r>
              <a:rPr lang="en-US" sz="1600"/>
              <a:t> </a:t>
            </a:r>
            <a:r>
              <a:rPr lang="en-US" sz="1600" err="1"/>
              <a:t>tại</a:t>
            </a:r>
            <a:r>
              <a:rPr lang="en-US" sz="1600"/>
              <a:t> </a:t>
            </a:r>
            <a:r>
              <a:rPr lang="en-US" sz="1600" err="1"/>
              <a:t>và</a:t>
            </a:r>
            <a:r>
              <a:rPr lang="en-US" sz="1600"/>
              <a:t> </a:t>
            </a:r>
            <a:r>
              <a:rPr lang="en-US" sz="1600" err="1"/>
              <a:t>quá</a:t>
            </a:r>
            <a:r>
              <a:rPr lang="en-US" sz="1600"/>
              <a:t> </a:t>
            </a:r>
            <a:r>
              <a:rPr lang="en-US" sz="1600" err="1"/>
              <a:t>khứ</a:t>
            </a:r>
            <a:r>
              <a:rPr lang="en-US" sz="1600"/>
              <a:t> </a:t>
            </a:r>
            <a:r>
              <a:rPr lang="en-US" sz="1600" err="1"/>
              <a:t>hỗ</a:t>
            </a:r>
            <a:r>
              <a:rPr lang="en-US" sz="1600"/>
              <a:t> </a:t>
            </a:r>
            <a:r>
              <a:rPr lang="en-US" sz="1600" err="1"/>
              <a:t>trợ</a:t>
            </a:r>
            <a:r>
              <a:rPr lang="en-US" sz="1600"/>
              <a:t> </a:t>
            </a:r>
            <a:r>
              <a:rPr lang="en-US" sz="1600" err="1"/>
              <a:t>việc</a:t>
            </a:r>
            <a:r>
              <a:rPr lang="en-US" sz="1600"/>
              <a:t> ra </a:t>
            </a:r>
            <a:r>
              <a:rPr lang="en-US" sz="1600" err="1"/>
              <a:t>quyết</a:t>
            </a:r>
            <a:r>
              <a:rPr lang="en-US" sz="1600"/>
              <a:t> </a:t>
            </a:r>
            <a:r>
              <a:rPr lang="en-US" sz="1600" err="1"/>
              <a:t>định</a:t>
            </a:r>
            <a:r>
              <a:rPr lang="en-US" sz="1600"/>
              <a:t> </a:t>
            </a:r>
            <a:r>
              <a:rPr lang="en-US" sz="1600" err="1"/>
              <a:t>mà</a:t>
            </a:r>
            <a:r>
              <a:rPr lang="en-US" sz="1600"/>
              <a:t> </a:t>
            </a:r>
            <a:r>
              <a:rPr lang="en-US" sz="1600" err="1"/>
              <a:t>các</a:t>
            </a:r>
            <a:r>
              <a:rPr lang="en-US" sz="1600"/>
              <a:t> </a:t>
            </a:r>
            <a:r>
              <a:rPr lang="en-US" sz="1600" err="1"/>
              <a:t>nhà</a:t>
            </a:r>
            <a:r>
              <a:rPr lang="en-US" sz="1600"/>
              <a:t> </a:t>
            </a:r>
            <a:r>
              <a:rPr lang="en-US" sz="1600" err="1"/>
              <a:t>quản</a:t>
            </a:r>
            <a:r>
              <a:rPr lang="en-US" sz="1600"/>
              <a:t> </a:t>
            </a:r>
            <a:r>
              <a:rPr lang="en-US" sz="1600" err="1"/>
              <a:t>lý</a:t>
            </a:r>
            <a:r>
              <a:rPr lang="en-US" sz="1600"/>
              <a:t> </a:t>
            </a:r>
            <a:r>
              <a:rPr lang="en-US" sz="1600" err="1"/>
              <a:t>quan</a:t>
            </a:r>
            <a:r>
              <a:rPr lang="en-US" sz="1600"/>
              <a:t> </a:t>
            </a:r>
            <a:r>
              <a:rPr lang="en-US" sz="1600" err="1"/>
              <a:t>tâm</a:t>
            </a:r>
            <a:endParaRPr lang="en-US" sz="1600"/>
          </a:p>
          <a:p>
            <a:pPr marL="76200" indent="0">
              <a:buNone/>
            </a:pPr>
            <a:r>
              <a:rPr lang="vi-VN" sz="1600"/>
              <a:t>Dữ liệu được cấu trúc luôn sẵn sàng cho</a:t>
            </a:r>
            <a:r>
              <a:rPr lang="en-US" sz="1600"/>
              <a:t> </a:t>
            </a:r>
            <a:r>
              <a:rPr lang="vi-VN" sz="1600"/>
              <a:t>các hoạt động phân tích xử lý</a:t>
            </a:r>
            <a:endParaRPr lang="en-US" sz="1600"/>
          </a:p>
          <a:p>
            <a:pPr marL="76200" indent="0">
              <a:buNone/>
            </a:pPr>
            <a:r>
              <a:rPr lang="vi-VN" sz="1600"/>
              <a:t>Kho dữ liệu là một CSDL được tập hợp từ</a:t>
            </a:r>
            <a:r>
              <a:rPr lang="en-US" sz="1600"/>
              <a:t> </a:t>
            </a:r>
            <a:r>
              <a:rPr lang="vi-VN" sz="1600"/>
              <a:t>nhiều nguồn của một tổ chức và chủ yếu</a:t>
            </a:r>
            <a:r>
              <a:rPr lang="en-US" sz="1600"/>
              <a:t> </a:t>
            </a:r>
            <a:r>
              <a:rPr lang="vi-VN" sz="1600"/>
              <a:t>được dùng cho việc báo cáo và phân tích</a:t>
            </a:r>
            <a:endParaRPr lang="en-US" sz="1600"/>
          </a:p>
          <a:p>
            <a:pPr marL="0" lvl="0" indent="0" algn="l" rtl="0">
              <a:spcBef>
                <a:spcPts val="600"/>
              </a:spcBef>
              <a:spcAft>
                <a:spcPts val="0"/>
              </a:spcAft>
              <a:buClr>
                <a:schemeClr val="dk1"/>
              </a:buClr>
              <a:buSzPts val="1100"/>
              <a:buFont typeface="Arial"/>
              <a:buNone/>
            </a:pPr>
            <a:endParaRPr sz="1200"/>
          </a:p>
          <a:p>
            <a:pPr marL="0" lvl="0" indent="0" algn="l" rtl="0">
              <a:spcBef>
                <a:spcPts val="600"/>
              </a:spcBef>
              <a:spcAft>
                <a:spcPts val="0"/>
              </a:spcAft>
              <a:buNone/>
            </a:pPr>
            <a:endParaRPr sz="1200"/>
          </a:p>
        </p:txBody>
      </p:sp>
      <p:sp>
        <p:nvSpPr>
          <p:cNvPr id="214" name="Google Shape;214;p13"/>
          <p:cNvSpPr txBox="1">
            <a:spLocks noGrp="1"/>
          </p:cNvSpPr>
          <p:nvPr>
            <p:ph type="body" idx="2"/>
          </p:nvPr>
        </p:nvSpPr>
        <p:spPr>
          <a:xfrm>
            <a:off x="4560554" y="1204050"/>
            <a:ext cx="3890400" cy="3719123"/>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1800" b="1">
                <a:solidFill>
                  <a:srgbClr val="7BD100"/>
                </a:solidFill>
              </a:rPr>
              <a:t> _Cơ Sở Lý Thực Tiễn :</a:t>
            </a:r>
          </a:p>
          <a:p>
            <a:pPr marL="0" lvl="0" indent="0" algn="l" rtl="0">
              <a:spcBef>
                <a:spcPts val="600"/>
              </a:spcBef>
              <a:spcAft>
                <a:spcPts val="0"/>
              </a:spcAft>
              <a:buNone/>
            </a:pPr>
            <a:r>
              <a:rPr lang="en-US" sz="1600"/>
              <a:t>(</a:t>
            </a:r>
            <a:r>
              <a:rPr lang="en-US" sz="1600" err="1"/>
              <a:t>Inmon</a:t>
            </a:r>
            <a:r>
              <a:rPr lang="en-US" sz="1600"/>
              <a:t>, 2004): </a:t>
            </a:r>
            <a:r>
              <a:rPr lang="vi-VN" sz="1600"/>
              <a:t>Kho dữ liệu là một tập hợp dữ liệu</a:t>
            </a:r>
            <a:r>
              <a:rPr lang="en-US" sz="1600"/>
              <a:t> </a:t>
            </a:r>
            <a:r>
              <a:rPr lang="vi-VN" sz="1600"/>
              <a:t>hướng chủ đề được tích hợp theo từng</a:t>
            </a:r>
            <a:r>
              <a:rPr lang="en-US" sz="1600"/>
              <a:t> </a:t>
            </a:r>
            <a:r>
              <a:rPr lang="vi-VN" sz="1600"/>
              <a:t>khoảng thời gian và được lưu trữ bền</a:t>
            </a:r>
            <a:r>
              <a:rPr lang="en-US" sz="1600"/>
              <a:t> </a:t>
            </a:r>
            <a:r>
              <a:rPr lang="vi-VN" sz="1600"/>
              <a:t>vững phục vụ quá trình ra quyết định</a:t>
            </a:r>
            <a:endParaRPr lang="en-US" sz="1600"/>
          </a:p>
          <a:p>
            <a:pPr marL="0" lvl="0" indent="0" algn="l" rtl="0">
              <a:spcBef>
                <a:spcPts val="600"/>
              </a:spcBef>
              <a:spcAft>
                <a:spcPts val="0"/>
              </a:spcAft>
              <a:buNone/>
            </a:pPr>
            <a:r>
              <a:rPr lang="en-US" sz="1600"/>
              <a:t>(Kimball, 2005): Kho </a:t>
            </a:r>
            <a:r>
              <a:rPr lang="en-US" sz="1600" err="1"/>
              <a:t>dữ</a:t>
            </a:r>
            <a:r>
              <a:rPr lang="en-US" sz="1600"/>
              <a:t> </a:t>
            </a:r>
            <a:r>
              <a:rPr lang="en-US" sz="1600" err="1"/>
              <a:t>liệu</a:t>
            </a:r>
            <a:r>
              <a:rPr lang="en-US" sz="1600"/>
              <a:t> </a:t>
            </a:r>
            <a:r>
              <a:rPr lang="en-US" sz="1600" err="1"/>
              <a:t>là</a:t>
            </a:r>
            <a:r>
              <a:rPr lang="en-US" sz="1600"/>
              <a:t> </a:t>
            </a:r>
            <a:r>
              <a:rPr lang="en-US" sz="1600" err="1"/>
              <a:t>một</a:t>
            </a:r>
            <a:r>
              <a:rPr lang="en-US" sz="1600"/>
              <a:t> </a:t>
            </a:r>
            <a:r>
              <a:rPr lang="en-US" sz="1600" err="1"/>
              <a:t>hệ</a:t>
            </a:r>
            <a:r>
              <a:rPr lang="en-US" sz="1600"/>
              <a:t> </a:t>
            </a:r>
            <a:r>
              <a:rPr lang="en-US" sz="1600" err="1"/>
              <a:t>thống</a:t>
            </a:r>
            <a:r>
              <a:rPr lang="en-US" sz="1600"/>
              <a:t> </a:t>
            </a:r>
            <a:r>
              <a:rPr lang="en-US" sz="1600" err="1"/>
              <a:t>rút</a:t>
            </a:r>
            <a:r>
              <a:rPr lang="en-US" sz="1600"/>
              <a:t> </a:t>
            </a:r>
            <a:r>
              <a:rPr lang="en-US" sz="1600" err="1"/>
              <a:t>trích</a:t>
            </a:r>
            <a:r>
              <a:rPr lang="en-US" sz="1600"/>
              <a:t>, </a:t>
            </a:r>
            <a:r>
              <a:rPr lang="en-US" sz="1600" err="1"/>
              <a:t>làm</a:t>
            </a:r>
            <a:r>
              <a:rPr lang="en-US" sz="1600"/>
              <a:t> </a:t>
            </a:r>
            <a:r>
              <a:rPr lang="en-US" sz="1600" err="1"/>
              <a:t>sạch</a:t>
            </a:r>
            <a:r>
              <a:rPr lang="en-US" sz="1600"/>
              <a:t>, </a:t>
            </a:r>
            <a:r>
              <a:rPr lang="en-US" sz="1600" err="1"/>
              <a:t>chuyển</a:t>
            </a:r>
            <a:r>
              <a:rPr lang="en-US" sz="1600"/>
              <a:t> </a:t>
            </a:r>
            <a:r>
              <a:rPr lang="en-US" sz="1600" err="1"/>
              <a:t>đổi</a:t>
            </a:r>
            <a:r>
              <a:rPr lang="en-US" sz="1600"/>
              <a:t> </a:t>
            </a:r>
            <a:r>
              <a:rPr lang="en-US" sz="1600" err="1"/>
              <a:t>và</a:t>
            </a:r>
            <a:r>
              <a:rPr lang="en-US" sz="1600"/>
              <a:t> </a:t>
            </a:r>
            <a:r>
              <a:rPr lang="en-US" sz="1600" err="1"/>
              <a:t>nạp</a:t>
            </a:r>
            <a:r>
              <a:rPr lang="en-US" sz="1600"/>
              <a:t> </a:t>
            </a:r>
            <a:r>
              <a:rPr lang="en-US" sz="1600" err="1"/>
              <a:t>dữ</a:t>
            </a:r>
            <a:r>
              <a:rPr lang="en-US" sz="1600"/>
              <a:t> </a:t>
            </a:r>
            <a:r>
              <a:rPr lang="en-US" sz="1600" err="1"/>
              <a:t>liệu</a:t>
            </a:r>
            <a:r>
              <a:rPr lang="en-US" sz="1600"/>
              <a:t> </a:t>
            </a:r>
            <a:r>
              <a:rPr lang="en-US" sz="1600" err="1"/>
              <a:t>vào</a:t>
            </a:r>
            <a:r>
              <a:rPr lang="en-US" sz="1600"/>
              <a:t> </a:t>
            </a:r>
            <a:r>
              <a:rPr lang="en-US" sz="1600" err="1"/>
              <a:t>một</a:t>
            </a:r>
            <a:r>
              <a:rPr lang="en-US" sz="1600"/>
              <a:t> </a:t>
            </a:r>
            <a:r>
              <a:rPr lang="en-US" sz="1600" err="1"/>
              <a:t>kho</a:t>
            </a:r>
            <a:r>
              <a:rPr lang="en-US" sz="1600"/>
              <a:t> </a:t>
            </a:r>
            <a:r>
              <a:rPr lang="en-US" sz="1600" err="1"/>
              <a:t>chứa</a:t>
            </a:r>
            <a:r>
              <a:rPr lang="en-US" sz="1600"/>
              <a:t> </a:t>
            </a:r>
            <a:r>
              <a:rPr lang="en-US" sz="1600" err="1"/>
              <a:t>dữ</a:t>
            </a:r>
            <a:r>
              <a:rPr lang="en-US" sz="1600"/>
              <a:t> </a:t>
            </a:r>
            <a:r>
              <a:rPr lang="en-US" sz="1600" err="1"/>
              <a:t>liệu</a:t>
            </a:r>
            <a:r>
              <a:rPr lang="en-US" sz="1600"/>
              <a:t> </a:t>
            </a:r>
            <a:r>
              <a:rPr lang="en-US" sz="1600" err="1"/>
              <a:t>đa</a:t>
            </a:r>
            <a:r>
              <a:rPr lang="en-US" sz="1600"/>
              <a:t> </a:t>
            </a:r>
            <a:r>
              <a:rPr lang="en-US" sz="1600" err="1"/>
              <a:t>chiều</a:t>
            </a:r>
            <a:r>
              <a:rPr lang="en-US" sz="1600"/>
              <a:t> </a:t>
            </a:r>
            <a:r>
              <a:rPr lang="en-US" sz="1600" err="1"/>
              <a:t>nhằm</a:t>
            </a:r>
            <a:r>
              <a:rPr lang="en-US" sz="1600"/>
              <a:t> </a:t>
            </a:r>
            <a:r>
              <a:rPr lang="en-US" sz="1600" err="1"/>
              <a:t>hỗ</a:t>
            </a:r>
            <a:r>
              <a:rPr lang="en-US" sz="1600"/>
              <a:t> </a:t>
            </a:r>
            <a:r>
              <a:rPr lang="en-US" sz="1600" err="1"/>
              <a:t>trợ</a:t>
            </a:r>
            <a:r>
              <a:rPr lang="en-US" sz="1600"/>
              <a:t> </a:t>
            </a:r>
            <a:r>
              <a:rPr lang="en-US" sz="1600" err="1"/>
              <a:t>thực</a:t>
            </a:r>
            <a:r>
              <a:rPr lang="en-US" sz="1600"/>
              <a:t> </a:t>
            </a:r>
            <a:r>
              <a:rPr lang="en-US" sz="1600" err="1"/>
              <a:t>thi</a:t>
            </a:r>
            <a:r>
              <a:rPr lang="en-US" sz="1600"/>
              <a:t> </a:t>
            </a:r>
            <a:r>
              <a:rPr lang="en-US" sz="1600" err="1"/>
              <a:t>truy</a:t>
            </a:r>
            <a:r>
              <a:rPr lang="en-US" sz="1600"/>
              <a:t> </a:t>
            </a:r>
            <a:r>
              <a:rPr lang="en-US" sz="1600" err="1"/>
              <a:t>vấn</a:t>
            </a:r>
            <a:r>
              <a:rPr lang="en-US" sz="1600"/>
              <a:t> </a:t>
            </a:r>
            <a:r>
              <a:rPr lang="en-US" sz="1600" err="1"/>
              <a:t>và</a:t>
            </a:r>
            <a:r>
              <a:rPr lang="en-US" sz="1600"/>
              <a:t> ra </a:t>
            </a:r>
            <a:r>
              <a:rPr lang="en-US" sz="1600" err="1"/>
              <a:t>quyết</a:t>
            </a:r>
            <a:r>
              <a:rPr lang="en-US" sz="1600"/>
              <a:t> </a:t>
            </a:r>
            <a:r>
              <a:rPr lang="en-US" sz="1600" err="1"/>
              <a:t>định</a:t>
            </a:r>
            <a:endParaRPr lang="en-US" sz="1600"/>
          </a:p>
          <a:p>
            <a:pPr marL="0" lvl="0" indent="0" algn="l" rtl="0">
              <a:spcBef>
                <a:spcPts val="600"/>
              </a:spcBef>
              <a:spcAft>
                <a:spcPts val="0"/>
              </a:spcAft>
              <a:buNone/>
            </a:pPr>
            <a:endParaRPr sz="1200">
              <a:solidFill>
                <a:srgbClr val="7BD100"/>
              </a:solidFill>
            </a:endParaRPr>
          </a:p>
        </p:txBody>
      </p:sp>
      <p:sp>
        <p:nvSpPr>
          <p:cNvPr id="216" name="Google Shape;216;p13"/>
          <p:cNvSpPr txBox="1">
            <a:spLocks noGrp="1"/>
          </p:cNvSpPr>
          <p:nvPr>
            <p:ph type="sldNum" idx="12"/>
          </p:nvPr>
        </p:nvSpPr>
        <p:spPr>
          <a:xfrm>
            <a:off x="4297650" y="4749851"/>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3</a:t>
            </a:fld>
            <a:endParaRP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3" name="Google Shape;213;p13"/>
          <p:cNvSpPr txBox="1">
            <a:spLocks noGrp="1"/>
          </p:cNvSpPr>
          <p:nvPr>
            <p:ph type="body" idx="2"/>
          </p:nvPr>
        </p:nvSpPr>
        <p:spPr>
          <a:xfrm>
            <a:off x="20863" y="978967"/>
            <a:ext cx="9102274" cy="63468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2000" b="1">
                <a:solidFill>
                  <a:srgbClr val="7BD100"/>
                </a:solidFill>
                <a:latin typeface="Varela Round" panose="020B0604020202020204" charset="-79"/>
                <a:cs typeface="Varela Round" panose="020B0604020202020204" charset="-79"/>
              </a:rPr>
              <a:t>Nạp dữ liệu vào kho từ nhiều nguồn (Excel, và SQL), và nhiều Attribute</a:t>
            </a:r>
            <a:endParaRPr sz="1200"/>
          </a:p>
          <a:p>
            <a:pPr marL="0" lvl="0" indent="0" algn="l" rtl="0">
              <a:spcBef>
                <a:spcPts val="600"/>
              </a:spcBef>
              <a:spcAft>
                <a:spcPts val="0"/>
              </a:spcAft>
              <a:buNone/>
            </a:pPr>
            <a:endParaRPr sz="1200"/>
          </a:p>
        </p:txBody>
      </p:sp>
      <p:sp>
        <p:nvSpPr>
          <p:cNvPr id="216" name="Google Shape;216;p13"/>
          <p:cNvSpPr txBox="1">
            <a:spLocks noGrp="1"/>
          </p:cNvSpPr>
          <p:nvPr>
            <p:ph type="sldNum" idx="12"/>
          </p:nvPr>
        </p:nvSpPr>
        <p:spPr>
          <a:xfrm>
            <a:off x="4297650" y="4749851"/>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30</a:t>
            </a:fld>
            <a:endParaRPr/>
          </a:p>
        </p:txBody>
      </p:sp>
      <p:sp>
        <p:nvSpPr>
          <p:cNvPr id="10" name="Google Shape;212;p13">
            <a:extLst>
              <a:ext uri="{FF2B5EF4-FFF2-40B4-BE49-F238E27FC236}">
                <a16:creationId xmlns:a16="http://schemas.microsoft.com/office/drawing/2014/main" id="{0BCE190B-6F37-4F33-B6ED-548DCCDED514}"/>
              </a:ext>
            </a:extLst>
          </p:cNvPr>
          <p:cNvSpPr txBox="1">
            <a:spLocks noGrp="1"/>
          </p:cNvSpPr>
          <p:nvPr>
            <p:ph type="title"/>
          </p:nvPr>
        </p:nvSpPr>
        <p:spPr>
          <a:xfrm>
            <a:off x="457200" y="-1"/>
            <a:ext cx="8229600" cy="1063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3200" err="1"/>
              <a:t>Quá</a:t>
            </a:r>
            <a:r>
              <a:rPr lang="en-US" sz="3200"/>
              <a:t> </a:t>
            </a:r>
            <a:r>
              <a:rPr lang="en-US" sz="3200" err="1"/>
              <a:t>Trình</a:t>
            </a:r>
            <a:r>
              <a:rPr lang="en-US" sz="3200"/>
              <a:t> SSIS</a:t>
            </a:r>
            <a:endParaRPr sz="3200"/>
          </a:p>
        </p:txBody>
      </p:sp>
      <p:pic>
        <p:nvPicPr>
          <p:cNvPr id="7" name="Picture 6">
            <a:extLst>
              <a:ext uri="{FF2B5EF4-FFF2-40B4-BE49-F238E27FC236}">
                <a16:creationId xmlns:a16="http://schemas.microsoft.com/office/drawing/2014/main" id="{FFE234DC-259C-4CB3-A898-06D82C271225}"/>
              </a:ext>
            </a:extLst>
          </p:cNvPr>
          <p:cNvPicPr>
            <a:picLocks noChangeAspect="1"/>
          </p:cNvPicPr>
          <p:nvPr/>
        </p:nvPicPr>
        <p:blipFill>
          <a:blip r:embed="rId3"/>
          <a:stretch>
            <a:fillRect/>
          </a:stretch>
        </p:blipFill>
        <p:spPr>
          <a:xfrm>
            <a:off x="20862" y="1613647"/>
            <a:ext cx="9102275" cy="3529804"/>
          </a:xfrm>
          <a:prstGeom prst="rect">
            <a:avLst/>
          </a:prstGeom>
        </p:spPr>
      </p:pic>
    </p:spTree>
    <p:extLst>
      <p:ext uri="{BB962C8B-B14F-4D97-AF65-F5344CB8AC3E}">
        <p14:creationId xmlns:p14="http://schemas.microsoft.com/office/powerpoint/2010/main" val="133447694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3" name="Google Shape;213;p13"/>
          <p:cNvSpPr txBox="1">
            <a:spLocks noGrp="1"/>
          </p:cNvSpPr>
          <p:nvPr>
            <p:ph type="body" idx="2"/>
          </p:nvPr>
        </p:nvSpPr>
        <p:spPr>
          <a:xfrm>
            <a:off x="20863" y="978967"/>
            <a:ext cx="8553573" cy="63468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2000" b="1">
                <a:solidFill>
                  <a:srgbClr val="7BD100"/>
                </a:solidFill>
                <a:latin typeface="Varela Round" panose="020B0604020202020204" charset="-79"/>
                <a:cs typeface="Varela Round" panose="020B0604020202020204" charset="-79"/>
              </a:rPr>
              <a:t>Kho dữ liệu được nạp thành công :</a:t>
            </a:r>
          </a:p>
          <a:p>
            <a:pPr marL="0" lvl="0" indent="0" algn="l" rtl="0">
              <a:spcBef>
                <a:spcPts val="600"/>
              </a:spcBef>
              <a:spcAft>
                <a:spcPts val="0"/>
              </a:spcAft>
              <a:buClr>
                <a:schemeClr val="dk1"/>
              </a:buClr>
              <a:buSzPts val="1100"/>
              <a:buFont typeface="Arial"/>
              <a:buNone/>
            </a:pPr>
            <a:endParaRPr sz="1200"/>
          </a:p>
          <a:p>
            <a:pPr marL="0" lvl="0" indent="0" algn="l" rtl="0">
              <a:spcBef>
                <a:spcPts val="600"/>
              </a:spcBef>
              <a:spcAft>
                <a:spcPts val="0"/>
              </a:spcAft>
              <a:buNone/>
            </a:pPr>
            <a:endParaRPr sz="1200"/>
          </a:p>
        </p:txBody>
      </p:sp>
      <p:sp>
        <p:nvSpPr>
          <p:cNvPr id="216" name="Google Shape;216;p13"/>
          <p:cNvSpPr txBox="1">
            <a:spLocks noGrp="1"/>
          </p:cNvSpPr>
          <p:nvPr>
            <p:ph type="sldNum" idx="12"/>
          </p:nvPr>
        </p:nvSpPr>
        <p:spPr>
          <a:xfrm>
            <a:off x="4297650" y="4749851"/>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31</a:t>
            </a:fld>
            <a:endParaRPr/>
          </a:p>
        </p:txBody>
      </p:sp>
      <p:sp>
        <p:nvSpPr>
          <p:cNvPr id="10" name="Google Shape;212;p13">
            <a:extLst>
              <a:ext uri="{FF2B5EF4-FFF2-40B4-BE49-F238E27FC236}">
                <a16:creationId xmlns:a16="http://schemas.microsoft.com/office/drawing/2014/main" id="{0BCE190B-6F37-4F33-B6ED-548DCCDED514}"/>
              </a:ext>
            </a:extLst>
          </p:cNvPr>
          <p:cNvSpPr txBox="1">
            <a:spLocks noGrp="1"/>
          </p:cNvSpPr>
          <p:nvPr>
            <p:ph type="title"/>
          </p:nvPr>
        </p:nvSpPr>
        <p:spPr>
          <a:xfrm>
            <a:off x="457200" y="-1"/>
            <a:ext cx="8229600" cy="1063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3200" err="1"/>
              <a:t>Quá</a:t>
            </a:r>
            <a:r>
              <a:rPr lang="en-US" sz="3200"/>
              <a:t> </a:t>
            </a:r>
            <a:r>
              <a:rPr lang="en-US" sz="3200" err="1"/>
              <a:t>Trình</a:t>
            </a:r>
            <a:r>
              <a:rPr lang="en-US" sz="3200"/>
              <a:t> SSIS</a:t>
            </a:r>
            <a:endParaRPr sz="3200"/>
          </a:p>
        </p:txBody>
      </p:sp>
      <p:pic>
        <p:nvPicPr>
          <p:cNvPr id="7" name="Picture 6">
            <a:extLst>
              <a:ext uri="{FF2B5EF4-FFF2-40B4-BE49-F238E27FC236}">
                <a16:creationId xmlns:a16="http://schemas.microsoft.com/office/drawing/2014/main" id="{278147AD-EFD9-44BF-A406-E11215C9792A}"/>
              </a:ext>
            </a:extLst>
          </p:cNvPr>
          <p:cNvPicPr>
            <a:picLocks noChangeAspect="1"/>
          </p:cNvPicPr>
          <p:nvPr/>
        </p:nvPicPr>
        <p:blipFill>
          <a:blip r:embed="rId3"/>
          <a:stretch>
            <a:fillRect/>
          </a:stretch>
        </p:blipFill>
        <p:spPr>
          <a:xfrm>
            <a:off x="10431" y="1613647"/>
            <a:ext cx="9123137" cy="3628838"/>
          </a:xfrm>
          <a:prstGeom prst="rect">
            <a:avLst/>
          </a:prstGeom>
        </p:spPr>
      </p:pic>
    </p:spTree>
    <p:extLst>
      <p:ext uri="{BB962C8B-B14F-4D97-AF65-F5344CB8AC3E}">
        <p14:creationId xmlns:p14="http://schemas.microsoft.com/office/powerpoint/2010/main" val="290359979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3" name="Google Shape;213;p13"/>
          <p:cNvSpPr txBox="1">
            <a:spLocks noGrp="1"/>
          </p:cNvSpPr>
          <p:nvPr>
            <p:ph type="body" idx="2"/>
          </p:nvPr>
        </p:nvSpPr>
        <p:spPr>
          <a:xfrm>
            <a:off x="20863" y="978967"/>
            <a:ext cx="8553573" cy="63468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2000" b="1">
                <a:solidFill>
                  <a:srgbClr val="7BD100"/>
                </a:solidFill>
                <a:latin typeface="Varela Round" panose="020B0604020202020204" charset="-79"/>
                <a:cs typeface="Varela Round" panose="020B0604020202020204" charset="-79"/>
              </a:rPr>
              <a:t>SQL Servers Analysis Services (SSAS) là gì ?</a:t>
            </a:r>
            <a:br>
              <a:rPr lang="en" sz="2000" b="1">
                <a:solidFill>
                  <a:srgbClr val="7BD100"/>
                </a:solidFill>
                <a:latin typeface="Varela Round" panose="020B0604020202020204" charset="-79"/>
                <a:cs typeface="Varela Round" panose="020B0604020202020204" charset="-79"/>
              </a:rPr>
            </a:br>
            <a:r>
              <a:rPr lang="en" sz="2000" b="1">
                <a:solidFill>
                  <a:srgbClr val="7BD100"/>
                </a:solidFill>
                <a:latin typeface="Varela Round" panose="020B0604020202020204" charset="-79"/>
                <a:cs typeface="Varela Round" panose="020B0604020202020204" charset="-79"/>
              </a:rPr>
              <a:t>	</a:t>
            </a:r>
            <a:r>
              <a:rPr lang="en-US" sz="2000"/>
              <a:t>SSAS </a:t>
            </a:r>
            <a:r>
              <a:rPr lang="en-US" sz="2000" err="1"/>
              <a:t>trong</a:t>
            </a:r>
            <a:r>
              <a:rPr lang="en-US" sz="2000"/>
              <a:t> </a:t>
            </a:r>
            <a:r>
              <a:rPr lang="en-US" sz="2000" err="1"/>
              <a:t>là</a:t>
            </a:r>
            <a:r>
              <a:rPr lang="en-US" sz="2000"/>
              <a:t> </a:t>
            </a:r>
            <a:r>
              <a:rPr lang="en-US" sz="2000" err="1"/>
              <a:t>một</a:t>
            </a:r>
            <a:r>
              <a:rPr lang="en-US" sz="2000"/>
              <a:t> </a:t>
            </a:r>
            <a:r>
              <a:rPr lang="en-US" sz="2000" err="1"/>
              <a:t>trong</a:t>
            </a:r>
            <a:r>
              <a:rPr lang="en-US" sz="2000"/>
              <a:t> </a:t>
            </a:r>
            <a:r>
              <a:rPr lang="en-US" sz="2000" err="1"/>
              <a:t>những</a:t>
            </a:r>
            <a:r>
              <a:rPr lang="en-US" sz="2000"/>
              <a:t> </a:t>
            </a:r>
            <a:r>
              <a:rPr lang="en-US" sz="2000" err="1"/>
              <a:t>dịch</a:t>
            </a:r>
            <a:r>
              <a:rPr lang="en-US" sz="2000"/>
              <a:t> </a:t>
            </a:r>
            <a:r>
              <a:rPr lang="en-US" sz="2000" err="1"/>
              <a:t>vụ</a:t>
            </a:r>
            <a:r>
              <a:rPr lang="en-US" sz="2000"/>
              <a:t> </a:t>
            </a:r>
            <a:r>
              <a:rPr lang="en-US" sz="2000" err="1"/>
              <a:t>chính</a:t>
            </a:r>
            <a:r>
              <a:rPr lang="en-US" sz="2000"/>
              <a:t> </a:t>
            </a:r>
            <a:r>
              <a:rPr lang="en-US" sz="2000" err="1"/>
              <a:t>của</a:t>
            </a:r>
            <a:r>
              <a:rPr lang="en-US" sz="2000"/>
              <a:t> SQL Server </a:t>
            </a:r>
            <a:r>
              <a:rPr lang="en-US" sz="2000" err="1"/>
              <a:t>dùng</a:t>
            </a:r>
            <a:r>
              <a:rPr lang="en-US" sz="2000"/>
              <a:t> </a:t>
            </a:r>
            <a:r>
              <a:rPr lang="en-US" sz="2000" err="1"/>
              <a:t>để</a:t>
            </a:r>
            <a:r>
              <a:rPr lang="en-US" sz="2000"/>
              <a:t> </a:t>
            </a:r>
            <a:r>
              <a:rPr lang="en-US" sz="2000" err="1"/>
              <a:t>xây</a:t>
            </a:r>
            <a:r>
              <a:rPr lang="en-US" sz="2000"/>
              <a:t> </a:t>
            </a:r>
            <a:r>
              <a:rPr lang="en-US" sz="2000" err="1"/>
              <a:t>dựng</a:t>
            </a:r>
            <a:r>
              <a:rPr lang="en-US" sz="2000"/>
              <a:t> </a:t>
            </a:r>
            <a:r>
              <a:rPr lang="en-US" sz="2000" err="1"/>
              <a:t>các</a:t>
            </a:r>
            <a:r>
              <a:rPr lang="en-US" sz="2000"/>
              <a:t> </a:t>
            </a:r>
            <a:r>
              <a:rPr lang="en-US" sz="2000" err="1"/>
              <a:t>chiều</a:t>
            </a:r>
            <a:r>
              <a:rPr lang="en-US" sz="2000"/>
              <a:t> </a:t>
            </a:r>
            <a:r>
              <a:rPr lang="en-US" sz="2000" err="1"/>
              <a:t>và</a:t>
            </a:r>
            <a:r>
              <a:rPr lang="en-US" sz="2000"/>
              <a:t> cubes </a:t>
            </a:r>
            <a:r>
              <a:rPr lang="en-US" sz="2000" err="1"/>
              <a:t>cho</a:t>
            </a:r>
            <a:r>
              <a:rPr lang="en-US" sz="2000"/>
              <a:t> DWH, </a:t>
            </a:r>
            <a:r>
              <a:rPr lang="en-US" sz="2000" err="1"/>
              <a:t>trong</a:t>
            </a:r>
            <a:r>
              <a:rPr lang="en-US" sz="2000"/>
              <a:t> </a:t>
            </a:r>
            <a:r>
              <a:rPr lang="en-US" sz="2000" err="1"/>
              <a:t>phiên</a:t>
            </a:r>
            <a:r>
              <a:rPr lang="en-US" sz="2000"/>
              <a:t> </a:t>
            </a:r>
            <a:r>
              <a:rPr lang="en-US" sz="2000" err="1"/>
              <a:t>bản</a:t>
            </a:r>
            <a:r>
              <a:rPr lang="en-US" sz="2000"/>
              <a:t> </a:t>
            </a:r>
            <a:r>
              <a:rPr lang="en-US" sz="2000" err="1"/>
              <a:t>mới</a:t>
            </a:r>
            <a:r>
              <a:rPr lang="en-US" sz="2000"/>
              <a:t> </a:t>
            </a:r>
            <a:r>
              <a:rPr lang="en-US" sz="2000" err="1"/>
              <a:t>này</a:t>
            </a:r>
            <a:r>
              <a:rPr lang="en-US" sz="2000"/>
              <a:t> </a:t>
            </a:r>
            <a:r>
              <a:rPr lang="en-US" sz="2000" err="1"/>
              <a:t>còn</a:t>
            </a:r>
            <a:r>
              <a:rPr lang="en-US" sz="2000"/>
              <a:t> </a:t>
            </a:r>
            <a:r>
              <a:rPr lang="en-US" sz="2000" err="1"/>
              <a:t>hỗ</a:t>
            </a:r>
            <a:r>
              <a:rPr lang="en-US" sz="2000"/>
              <a:t> </a:t>
            </a:r>
            <a:r>
              <a:rPr lang="en-US" sz="2000" err="1"/>
              <a:t>trợ</a:t>
            </a:r>
            <a:r>
              <a:rPr lang="en-US" sz="2000"/>
              <a:t> </a:t>
            </a:r>
            <a:r>
              <a:rPr lang="en-US" sz="2000" err="1"/>
              <a:t>một</a:t>
            </a:r>
            <a:r>
              <a:rPr lang="en-US" sz="2000"/>
              <a:t> </a:t>
            </a:r>
            <a:r>
              <a:rPr lang="en-US" sz="2000" err="1"/>
              <a:t>số</a:t>
            </a:r>
            <a:r>
              <a:rPr lang="en-US" sz="2000"/>
              <a:t> </a:t>
            </a:r>
            <a:r>
              <a:rPr lang="en-US" sz="2000" err="1"/>
              <a:t>thuật</a:t>
            </a:r>
            <a:r>
              <a:rPr lang="en-US" sz="2000"/>
              <a:t> </a:t>
            </a:r>
            <a:r>
              <a:rPr lang="en-US" sz="2000" err="1"/>
              <a:t>toán</a:t>
            </a:r>
            <a:r>
              <a:rPr lang="en-US" sz="2000"/>
              <a:t> </a:t>
            </a:r>
            <a:r>
              <a:rPr lang="en-US" sz="2000" err="1"/>
              <a:t>khai</a:t>
            </a:r>
            <a:r>
              <a:rPr lang="en-US" sz="2000"/>
              <a:t> </a:t>
            </a:r>
            <a:r>
              <a:rPr lang="en-US" sz="2000" err="1"/>
              <a:t>phá</a:t>
            </a:r>
            <a:r>
              <a:rPr lang="en-US" sz="2000"/>
              <a:t> </a:t>
            </a:r>
            <a:r>
              <a:rPr lang="en-US" sz="2000" err="1"/>
              <a:t>dữ</a:t>
            </a:r>
            <a:r>
              <a:rPr lang="en-US" sz="2000"/>
              <a:t> </a:t>
            </a:r>
            <a:r>
              <a:rPr lang="en-US" sz="2000" err="1"/>
              <a:t>liệu</a:t>
            </a:r>
            <a:r>
              <a:rPr lang="en-US" sz="2000"/>
              <a:t> </a:t>
            </a:r>
            <a:r>
              <a:rPr lang="en-US" sz="2000" err="1"/>
              <a:t>điều</a:t>
            </a:r>
            <a:r>
              <a:rPr lang="en-US" sz="2000"/>
              <a:t> </a:t>
            </a:r>
            <a:r>
              <a:rPr lang="en-US" sz="2000" err="1"/>
              <a:t>này</a:t>
            </a:r>
            <a:r>
              <a:rPr lang="en-US" sz="2000"/>
              <a:t> </a:t>
            </a:r>
            <a:r>
              <a:rPr lang="en-US" sz="2000" err="1"/>
              <a:t>cung</a:t>
            </a:r>
            <a:r>
              <a:rPr lang="en-US" sz="2000"/>
              <a:t> </a:t>
            </a:r>
            <a:r>
              <a:rPr lang="en-US" sz="2000" err="1"/>
              <a:t>cấp</a:t>
            </a:r>
            <a:r>
              <a:rPr lang="en-US" sz="2000"/>
              <a:t> </a:t>
            </a:r>
            <a:r>
              <a:rPr lang="en-US" sz="2000" err="1"/>
              <a:t>cho</a:t>
            </a:r>
            <a:r>
              <a:rPr lang="en-US" sz="2000"/>
              <a:t> </a:t>
            </a:r>
            <a:r>
              <a:rPr lang="en-US" sz="2000" err="1"/>
              <a:t>người</a:t>
            </a:r>
            <a:r>
              <a:rPr lang="en-US" sz="2000"/>
              <a:t> </a:t>
            </a:r>
            <a:r>
              <a:rPr lang="en-US" sz="2000" err="1"/>
              <a:t>quản</a:t>
            </a:r>
            <a:r>
              <a:rPr lang="en-US" sz="2000"/>
              <a:t> </a:t>
            </a:r>
            <a:r>
              <a:rPr lang="en-US" sz="2000" err="1"/>
              <a:t>lý</a:t>
            </a:r>
            <a:r>
              <a:rPr lang="en-US" sz="2000"/>
              <a:t> </a:t>
            </a:r>
            <a:r>
              <a:rPr lang="en-US" sz="2000" err="1"/>
              <a:t>có</a:t>
            </a:r>
            <a:r>
              <a:rPr lang="en-US" sz="2000"/>
              <a:t> </a:t>
            </a:r>
            <a:r>
              <a:rPr lang="en-US" sz="2000" err="1"/>
              <a:t>cái</a:t>
            </a:r>
            <a:r>
              <a:rPr lang="en-US" sz="2000"/>
              <a:t> </a:t>
            </a:r>
            <a:r>
              <a:rPr lang="en-US" sz="2000" err="1"/>
              <a:t>nhìn</a:t>
            </a:r>
            <a:r>
              <a:rPr lang="en-US" sz="2000"/>
              <a:t> </a:t>
            </a:r>
            <a:r>
              <a:rPr lang="en-US" sz="2000" err="1"/>
              <a:t>sâu</a:t>
            </a:r>
            <a:r>
              <a:rPr lang="en-US" sz="2000"/>
              <a:t> </a:t>
            </a:r>
            <a:r>
              <a:rPr lang="en-US" sz="2000" err="1"/>
              <a:t>sắc</a:t>
            </a:r>
            <a:r>
              <a:rPr lang="en-US" sz="2000"/>
              <a:t> </a:t>
            </a:r>
            <a:r>
              <a:rPr lang="en-US" sz="2000" err="1"/>
              <a:t>về</a:t>
            </a:r>
            <a:r>
              <a:rPr lang="en-US" sz="2000"/>
              <a:t> </a:t>
            </a:r>
            <a:r>
              <a:rPr lang="en-US" sz="2000" err="1"/>
              <a:t>dữ</a:t>
            </a:r>
            <a:r>
              <a:rPr lang="en-US" sz="2000"/>
              <a:t> </a:t>
            </a:r>
            <a:r>
              <a:rPr lang="en-US" sz="2000" err="1"/>
              <a:t>liệu</a:t>
            </a:r>
            <a:r>
              <a:rPr lang="en-US" sz="2000"/>
              <a:t> </a:t>
            </a:r>
            <a:r>
              <a:rPr lang="en-US" sz="2000" err="1"/>
              <a:t>của</a:t>
            </a:r>
            <a:r>
              <a:rPr lang="en-US" sz="2000"/>
              <a:t> </a:t>
            </a:r>
            <a:r>
              <a:rPr lang="en-US" sz="2000" err="1"/>
              <a:t>họ</a:t>
            </a:r>
            <a:r>
              <a:rPr lang="en-US" sz="2000"/>
              <a:t> </a:t>
            </a:r>
            <a:r>
              <a:rPr lang="en-US" sz="2000" err="1"/>
              <a:t>hơn</a:t>
            </a:r>
            <a:r>
              <a:rPr lang="en-US" sz="2000"/>
              <a:t>. </a:t>
            </a:r>
          </a:p>
          <a:p>
            <a:pPr marL="76200" indent="0" algn="just">
              <a:buNone/>
            </a:pPr>
            <a:endParaRPr lang="en-US" sz="2000"/>
          </a:p>
          <a:p>
            <a:pPr marL="76200" indent="0" algn="just">
              <a:buNone/>
            </a:pPr>
            <a:r>
              <a:rPr lang="en-US" sz="2000"/>
              <a:t>	SSAS </a:t>
            </a:r>
            <a:r>
              <a:rPr lang="en-US" sz="2000" err="1"/>
              <a:t>là</a:t>
            </a:r>
            <a:r>
              <a:rPr lang="en-US" sz="2000"/>
              <a:t> </a:t>
            </a:r>
            <a:r>
              <a:rPr lang="en-US" sz="2000" err="1"/>
              <a:t>một</a:t>
            </a:r>
            <a:r>
              <a:rPr lang="en-US" sz="2000"/>
              <a:t> </a:t>
            </a:r>
            <a:r>
              <a:rPr lang="en-US" sz="2000" err="1"/>
              <a:t>phần</a:t>
            </a:r>
            <a:r>
              <a:rPr lang="en-US" sz="2000"/>
              <a:t> </a:t>
            </a:r>
            <a:r>
              <a:rPr lang="en-US" sz="2000" err="1"/>
              <a:t>của</a:t>
            </a:r>
            <a:r>
              <a:rPr lang="en-US" sz="2000"/>
              <a:t> </a:t>
            </a:r>
            <a:r>
              <a:rPr lang="en-US" sz="2000" err="1"/>
              <a:t>nền</a:t>
            </a:r>
            <a:r>
              <a:rPr lang="en-US" sz="2000"/>
              <a:t> </a:t>
            </a:r>
            <a:r>
              <a:rPr lang="en-US" sz="2000" err="1"/>
              <a:t>tảng</a:t>
            </a:r>
            <a:r>
              <a:rPr lang="en-US" sz="2000"/>
              <a:t> </a:t>
            </a:r>
            <a:r>
              <a:rPr lang="en-US" sz="2000" err="1"/>
              <a:t>quản</a:t>
            </a:r>
            <a:r>
              <a:rPr lang="en-US" sz="2000"/>
              <a:t> </a:t>
            </a:r>
            <a:r>
              <a:rPr lang="en-US" sz="2000" err="1"/>
              <a:t>lý</a:t>
            </a:r>
            <a:r>
              <a:rPr lang="en-US" sz="2000"/>
              <a:t> </a:t>
            </a:r>
            <a:r>
              <a:rPr lang="en-US" sz="2000" err="1"/>
              <a:t>doanh</a:t>
            </a:r>
            <a:r>
              <a:rPr lang="en-US" sz="2000"/>
              <a:t> </a:t>
            </a:r>
            <a:r>
              <a:rPr lang="en-US" sz="2000" err="1"/>
              <a:t>nghiệp</a:t>
            </a:r>
            <a:r>
              <a:rPr lang="en-US" sz="2000"/>
              <a:t> </a:t>
            </a:r>
            <a:r>
              <a:rPr lang="en-US" sz="2000" err="1"/>
              <a:t>thông</a:t>
            </a:r>
            <a:r>
              <a:rPr lang="en-US" sz="2000"/>
              <a:t> </a:t>
            </a:r>
            <a:r>
              <a:rPr lang="en-US" sz="2000" err="1"/>
              <a:t>minh</a:t>
            </a:r>
            <a:r>
              <a:rPr lang="en-US" sz="2000"/>
              <a:t> (BI), </a:t>
            </a:r>
            <a:r>
              <a:rPr lang="en-US" sz="2000" err="1"/>
              <a:t>nó</a:t>
            </a:r>
            <a:r>
              <a:rPr lang="en-US" sz="2000"/>
              <a:t> </a:t>
            </a:r>
            <a:r>
              <a:rPr lang="en-US" sz="2000" err="1"/>
              <a:t>không</a:t>
            </a:r>
            <a:r>
              <a:rPr lang="en-US" sz="2000"/>
              <a:t> </a:t>
            </a:r>
            <a:r>
              <a:rPr lang="en-US" sz="2000" err="1"/>
              <a:t>chỉ</a:t>
            </a:r>
            <a:r>
              <a:rPr lang="en-US" sz="2000"/>
              <a:t> </a:t>
            </a:r>
            <a:r>
              <a:rPr lang="en-US" sz="2000" err="1"/>
              <a:t>là</a:t>
            </a:r>
            <a:r>
              <a:rPr lang="en-US" sz="2000"/>
              <a:t> </a:t>
            </a:r>
            <a:r>
              <a:rPr lang="en-US" sz="2000" err="1"/>
              <a:t>một</a:t>
            </a:r>
            <a:r>
              <a:rPr lang="en-US" sz="2000"/>
              <a:t> </a:t>
            </a:r>
            <a:r>
              <a:rPr lang="en-US" sz="2000" err="1"/>
              <a:t>thành</a:t>
            </a:r>
            <a:r>
              <a:rPr lang="en-US" sz="2000"/>
              <a:t> </a:t>
            </a:r>
            <a:r>
              <a:rPr lang="en-US" sz="2000" err="1"/>
              <a:t>phần</a:t>
            </a:r>
            <a:r>
              <a:rPr lang="en-US" sz="2000"/>
              <a:t> </a:t>
            </a:r>
            <a:r>
              <a:rPr lang="en-US" sz="2000" err="1"/>
              <a:t>của</a:t>
            </a:r>
            <a:r>
              <a:rPr lang="en-US" sz="2000"/>
              <a:t> SQL Server, </a:t>
            </a:r>
            <a:r>
              <a:rPr lang="en-US" sz="2000" err="1"/>
              <a:t>nó</a:t>
            </a:r>
            <a:r>
              <a:rPr lang="en-US" sz="2000"/>
              <a:t> </a:t>
            </a:r>
            <a:r>
              <a:rPr lang="en-US" sz="2000" err="1"/>
              <a:t>còn</a:t>
            </a:r>
            <a:r>
              <a:rPr lang="en-US" sz="2000"/>
              <a:t> </a:t>
            </a:r>
            <a:r>
              <a:rPr lang="en-US" sz="2000" err="1"/>
              <a:t>được</a:t>
            </a:r>
            <a:r>
              <a:rPr lang="en-US" sz="2000"/>
              <a:t> </a:t>
            </a:r>
            <a:r>
              <a:rPr lang="en-US" sz="2000" err="1"/>
              <a:t>sử</a:t>
            </a:r>
            <a:r>
              <a:rPr lang="en-US" sz="2000"/>
              <a:t> </a:t>
            </a:r>
            <a:r>
              <a:rPr lang="en-US" sz="2000" err="1"/>
              <a:t>dụng</a:t>
            </a:r>
            <a:r>
              <a:rPr lang="en-US" sz="2000"/>
              <a:t> </a:t>
            </a:r>
            <a:r>
              <a:rPr lang="en-US" sz="2000" err="1"/>
              <a:t>trên</a:t>
            </a:r>
            <a:r>
              <a:rPr lang="en-US" sz="2000"/>
              <a:t> .NET Framework </a:t>
            </a:r>
            <a:r>
              <a:rPr lang="en-US" sz="2000" err="1"/>
              <a:t>và</a:t>
            </a:r>
            <a:r>
              <a:rPr lang="en-US" sz="2000"/>
              <a:t> </a:t>
            </a:r>
            <a:r>
              <a:rPr lang="en-US" sz="2000" err="1"/>
              <a:t>môi</a:t>
            </a:r>
            <a:r>
              <a:rPr lang="en-US" sz="2000"/>
              <a:t> </a:t>
            </a:r>
            <a:r>
              <a:rPr lang="en-US" sz="2000" err="1"/>
              <a:t>trường</a:t>
            </a:r>
            <a:r>
              <a:rPr lang="en-US" sz="2000"/>
              <a:t> </a:t>
            </a:r>
            <a:r>
              <a:rPr lang="en-US" sz="2000" err="1"/>
              <a:t>phát</a:t>
            </a:r>
            <a:r>
              <a:rPr lang="en-US" sz="2000"/>
              <a:t> </a:t>
            </a:r>
            <a:r>
              <a:rPr lang="en-US" sz="2000" err="1"/>
              <a:t>triển</a:t>
            </a:r>
            <a:r>
              <a:rPr lang="en-US" sz="2000"/>
              <a:t> Visual Studio.</a:t>
            </a:r>
          </a:p>
          <a:p>
            <a:pPr marL="0" lvl="0" indent="0" algn="l" rtl="0">
              <a:spcBef>
                <a:spcPts val="600"/>
              </a:spcBef>
              <a:spcAft>
                <a:spcPts val="0"/>
              </a:spcAft>
              <a:buNone/>
            </a:pPr>
            <a:endParaRPr lang="en" sz="2000" b="1">
              <a:solidFill>
                <a:srgbClr val="7BD100"/>
              </a:solidFill>
              <a:latin typeface="Varela Round" panose="020B0604020202020204" charset="-79"/>
              <a:cs typeface="Varela Round" panose="020B0604020202020204" charset="-79"/>
            </a:endParaRPr>
          </a:p>
          <a:p>
            <a:pPr marL="0" lvl="0" indent="0" algn="l" rtl="0">
              <a:spcBef>
                <a:spcPts val="600"/>
              </a:spcBef>
              <a:spcAft>
                <a:spcPts val="0"/>
              </a:spcAft>
              <a:buClr>
                <a:schemeClr val="dk1"/>
              </a:buClr>
              <a:buSzPts val="1100"/>
              <a:buFont typeface="Arial"/>
              <a:buNone/>
            </a:pPr>
            <a:endParaRPr sz="1200"/>
          </a:p>
          <a:p>
            <a:pPr marL="0" lvl="0" indent="0" algn="l" rtl="0">
              <a:spcBef>
                <a:spcPts val="600"/>
              </a:spcBef>
              <a:spcAft>
                <a:spcPts val="0"/>
              </a:spcAft>
              <a:buNone/>
            </a:pPr>
            <a:endParaRPr sz="1200"/>
          </a:p>
        </p:txBody>
      </p:sp>
      <p:sp>
        <p:nvSpPr>
          <p:cNvPr id="216" name="Google Shape;216;p13"/>
          <p:cNvSpPr txBox="1">
            <a:spLocks noGrp="1"/>
          </p:cNvSpPr>
          <p:nvPr>
            <p:ph type="sldNum" idx="12"/>
          </p:nvPr>
        </p:nvSpPr>
        <p:spPr>
          <a:xfrm>
            <a:off x="4297650" y="4749851"/>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32</a:t>
            </a:fld>
            <a:endParaRPr/>
          </a:p>
        </p:txBody>
      </p:sp>
      <p:sp>
        <p:nvSpPr>
          <p:cNvPr id="10" name="Google Shape;212;p13">
            <a:extLst>
              <a:ext uri="{FF2B5EF4-FFF2-40B4-BE49-F238E27FC236}">
                <a16:creationId xmlns:a16="http://schemas.microsoft.com/office/drawing/2014/main" id="{0BCE190B-6F37-4F33-B6ED-548DCCDED514}"/>
              </a:ext>
            </a:extLst>
          </p:cNvPr>
          <p:cNvSpPr txBox="1">
            <a:spLocks noGrp="1"/>
          </p:cNvSpPr>
          <p:nvPr>
            <p:ph type="title"/>
          </p:nvPr>
        </p:nvSpPr>
        <p:spPr>
          <a:xfrm>
            <a:off x="410135" y="268940"/>
            <a:ext cx="8229600" cy="826995"/>
          </a:xfrm>
          <a:prstGeom prst="rect">
            <a:avLst/>
          </a:prstGeom>
        </p:spPr>
        <p:txBody>
          <a:bodyPr spcFirstLastPara="1" wrap="square" lIns="91425" tIns="91425" rIns="91425" bIns="91425" anchor="ctr" anchorCtr="0">
            <a:noAutofit/>
          </a:bodyPr>
          <a:lstStyle/>
          <a:p>
            <a:r>
              <a:rPr lang="en-US" sz="3200"/>
              <a:t>SQL Server Analysis Services (SSAS)</a:t>
            </a:r>
            <a:br>
              <a:rPr lang="en-US" sz="3200"/>
            </a:br>
            <a:endParaRPr sz="3200"/>
          </a:p>
        </p:txBody>
      </p:sp>
    </p:spTree>
    <p:extLst>
      <p:ext uri="{BB962C8B-B14F-4D97-AF65-F5344CB8AC3E}">
        <p14:creationId xmlns:p14="http://schemas.microsoft.com/office/powerpoint/2010/main" val="61162765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3" name="Google Shape;213;p13"/>
          <p:cNvSpPr txBox="1">
            <a:spLocks noGrp="1"/>
          </p:cNvSpPr>
          <p:nvPr>
            <p:ph type="body" idx="2"/>
          </p:nvPr>
        </p:nvSpPr>
        <p:spPr>
          <a:xfrm>
            <a:off x="20863" y="978967"/>
            <a:ext cx="8553573" cy="63468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2000" b="1">
                <a:solidFill>
                  <a:srgbClr val="7BD100"/>
                </a:solidFill>
                <a:latin typeface="Varela Round" panose="020B0604020202020204" charset="-79"/>
                <a:cs typeface="Varela Round" panose="020B0604020202020204" charset="-79"/>
              </a:rPr>
              <a:t>Kết quả :</a:t>
            </a:r>
            <a:endParaRPr sz="1200"/>
          </a:p>
          <a:p>
            <a:pPr marL="0" lvl="0" indent="0" algn="l" rtl="0">
              <a:spcBef>
                <a:spcPts val="600"/>
              </a:spcBef>
              <a:spcAft>
                <a:spcPts val="0"/>
              </a:spcAft>
              <a:buNone/>
            </a:pPr>
            <a:endParaRPr sz="1200"/>
          </a:p>
        </p:txBody>
      </p:sp>
      <p:sp>
        <p:nvSpPr>
          <p:cNvPr id="216" name="Google Shape;216;p13"/>
          <p:cNvSpPr txBox="1">
            <a:spLocks noGrp="1"/>
          </p:cNvSpPr>
          <p:nvPr>
            <p:ph type="sldNum" idx="12"/>
          </p:nvPr>
        </p:nvSpPr>
        <p:spPr>
          <a:xfrm>
            <a:off x="4297650" y="4749851"/>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33</a:t>
            </a:fld>
            <a:endParaRPr/>
          </a:p>
        </p:txBody>
      </p:sp>
      <p:sp>
        <p:nvSpPr>
          <p:cNvPr id="10" name="Google Shape;212;p13">
            <a:extLst>
              <a:ext uri="{FF2B5EF4-FFF2-40B4-BE49-F238E27FC236}">
                <a16:creationId xmlns:a16="http://schemas.microsoft.com/office/drawing/2014/main" id="{0BCE190B-6F37-4F33-B6ED-548DCCDED514}"/>
              </a:ext>
            </a:extLst>
          </p:cNvPr>
          <p:cNvSpPr txBox="1">
            <a:spLocks noGrp="1"/>
          </p:cNvSpPr>
          <p:nvPr>
            <p:ph type="title"/>
          </p:nvPr>
        </p:nvSpPr>
        <p:spPr>
          <a:xfrm>
            <a:off x="457200" y="0"/>
            <a:ext cx="8229600" cy="90065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a:t>Khối lập phương (Cube)</a:t>
            </a:r>
            <a:endParaRPr sz="3200"/>
          </a:p>
        </p:txBody>
      </p:sp>
      <p:pic>
        <p:nvPicPr>
          <p:cNvPr id="7" name="Picture 6">
            <a:extLst>
              <a:ext uri="{FF2B5EF4-FFF2-40B4-BE49-F238E27FC236}">
                <a16:creationId xmlns:a16="http://schemas.microsoft.com/office/drawing/2014/main" id="{A69C943E-AAB1-423B-9C7A-9FD553B78FA8}"/>
              </a:ext>
            </a:extLst>
          </p:cNvPr>
          <p:cNvPicPr>
            <a:picLocks noChangeAspect="1"/>
          </p:cNvPicPr>
          <p:nvPr/>
        </p:nvPicPr>
        <p:blipFill>
          <a:blip r:embed="rId3"/>
          <a:stretch>
            <a:fillRect/>
          </a:stretch>
        </p:blipFill>
        <p:spPr>
          <a:xfrm>
            <a:off x="-21319" y="1540042"/>
            <a:ext cx="9165320" cy="3603458"/>
          </a:xfrm>
          <a:prstGeom prst="rect">
            <a:avLst/>
          </a:prstGeom>
        </p:spPr>
      </p:pic>
    </p:spTree>
    <p:extLst>
      <p:ext uri="{BB962C8B-B14F-4D97-AF65-F5344CB8AC3E}">
        <p14:creationId xmlns:p14="http://schemas.microsoft.com/office/powerpoint/2010/main" val="253149293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3" name="Google Shape;213;p13"/>
          <p:cNvSpPr txBox="1">
            <a:spLocks noGrp="1"/>
          </p:cNvSpPr>
          <p:nvPr>
            <p:ph type="body" idx="2"/>
          </p:nvPr>
        </p:nvSpPr>
        <p:spPr>
          <a:xfrm>
            <a:off x="20863" y="978967"/>
            <a:ext cx="8553573" cy="63468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2000" b="1">
                <a:solidFill>
                  <a:srgbClr val="7BD100"/>
                </a:solidFill>
                <a:latin typeface="Varela Round" panose="020B0604020202020204" charset="-79"/>
                <a:cs typeface="Varela Round" panose="020B0604020202020204" charset="-79"/>
              </a:rPr>
              <a:t>Xuất ra danh sách Doanh thu sản phẩm theo từng loai sản phẩm :</a:t>
            </a:r>
            <a:endParaRPr sz="1200"/>
          </a:p>
          <a:p>
            <a:pPr marL="0" lvl="0" indent="0" algn="l" rtl="0">
              <a:spcBef>
                <a:spcPts val="600"/>
              </a:spcBef>
              <a:spcAft>
                <a:spcPts val="0"/>
              </a:spcAft>
              <a:buNone/>
            </a:pPr>
            <a:endParaRPr sz="1200"/>
          </a:p>
        </p:txBody>
      </p:sp>
      <p:sp>
        <p:nvSpPr>
          <p:cNvPr id="216" name="Google Shape;216;p13"/>
          <p:cNvSpPr txBox="1">
            <a:spLocks noGrp="1"/>
          </p:cNvSpPr>
          <p:nvPr>
            <p:ph type="sldNum" idx="12"/>
          </p:nvPr>
        </p:nvSpPr>
        <p:spPr>
          <a:xfrm>
            <a:off x="4297650" y="4749851"/>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34</a:t>
            </a:fld>
            <a:endParaRPr/>
          </a:p>
        </p:txBody>
      </p:sp>
      <p:sp>
        <p:nvSpPr>
          <p:cNvPr id="10" name="Google Shape;212;p13">
            <a:extLst>
              <a:ext uri="{FF2B5EF4-FFF2-40B4-BE49-F238E27FC236}">
                <a16:creationId xmlns:a16="http://schemas.microsoft.com/office/drawing/2014/main" id="{0BCE190B-6F37-4F33-B6ED-548DCCDED514}"/>
              </a:ext>
            </a:extLst>
          </p:cNvPr>
          <p:cNvSpPr txBox="1">
            <a:spLocks noGrp="1"/>
          </p:cNvSpPr>
          <p:nvPr>
            <p:ph type="title"/>
          </p:nvPr>
        </p:nvSpPr>
        <p:spPr>
          <a:xfrm>
            <a:off x="446541" y="78268"/>
            <a:ext cx="8229600" cy="90065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a:t>Khối lập phương (Cube)</a:t>
            </a:r>
            <a:endParaRPr sz="3200"/>
          </a:p>
        </p:txBody>
      </p:sp>
      <p:pic>
        <p:nvPicPr>
          <p:cNvPr id="6" name="Picture 5">
            <a:extLst>
              <a:ext uri="{FF2B5EF4-FFF2-40B4-BE49-F238E27FC236}">
                <a16:creationId xmlns:a16="http://schemas.microsoft.com/office/drawing/2014/main" id="{DA1AED51-E6F5-4AD9-920F-387363E835D2}"/>
              </a:ext>
            </a:extLst>
          </p:cNvPr>
          <p:cNvPicPr>
            <a:picLocks noChangeAspect="1"/>
          </p:cNvPicPr>
          <p:nvPr/>
        </p:nvPicPr>
        <p:blipFill>
          <a:blip r:embed="rId3"/>
          <a:stretch>
            <a:fillRect/>
          </a:stretch>
        </p:blipFill>
        <p:spPr>
          <a:xfrm>
            <a:off x="0" y="1457541"/>
            <a:ext cx="9144000" cy="3685960"/>
          </a:xfrm>
          <a:prstGeom prst="rect">
            <a:avLst/>
          </a:prstGeom>
        </p:spPr>
      </p:pic>
    </p:spTree>
    <p:extLst>
      <p:ext uri="{BB962C8B-B14F-4D97-AF65-F5344CB8AC3E}">
        <p14:creationId xmlns:p14="http://schemas.microsoft.com/office/powerpoint/2010/main" val="400383377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3" name="Google Shape;213;p13"/>
          <p:cNvSpPr txBox="1">
            <a:spLocks noGrp="1"/>
          </p:cNvSpPr>
          <p:nvPr>
            <p:ph type="body" idx="2"/>
          </p:nvPr>
        </p:nvSpPr>
        <p:spPr>
          <a:xfrm>
            <a:off x="20863" y="978967"/>
            <a:ext cx="8553573" cy="63468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2000" b="1">
                <a:solidFill>
                  <a:srgbClr val="7BD100"/>
                </a:solidFill>
                <a:latin typeface="Varela Round" panose="020B0604020202020204" charset="-79"/>
                <a:cs typeface="Varela Round" panose="020B0604020202020204" charset="-79"/>
              </a:rPr>
              <a:t>Bảng Excel Pivot</a:t>
            </a:r>
            <a:endParaRPr sz="1200"/>
          </a:p>
        </p:txBody>
      </p:sp>
      <p:sp>
        <p:nvSpPr>
          <p:cNvPr id="216" name="Google Shape;216;p13"/>
          <p:cNvSpPr txBox="1">
            <a:spLocks noGrp="1"/>
          </p:cNvSpPr>
          <p:nvPr>
            <p:ph type="sldNum" idx="12"/>
          </p:nvPr>
        </p:nvSpPr>
        <p:spPr>
          <a:xfrm>
            <a:off x="4297650" y="4749851"/>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35</a:t>
            </a:fld>
            <a:endParaRPr/>
          </a:p>
        </p:txBody>
      </p:sp>
      <p:sp>
        <p:nvSpPr>
          <p:cNvPr id="10" name="Google Shape;212;p13">
            <a:extLst>
              <a:ext uri="{FF2B5EF4-FFF2-40B4-BE49-F238E27FC236}">
                <a16:creationId xmlns:a16="http://schemas.microsoft.com/office/drawing/2014/main" id="{0BCE190B-6F37-4F33-B6ED-548DCCDED514}"/>
              </a:ext>
            </a:extLst>
          </p:cNvPr>
          <p:cNvSpPr txBox="1">
            <a:spLocks noGrp="1"/>
          </p:cNvSpPr>
          <p:nvPr>
            <p:ph type="title"/>
          </p:nvPr>
        </p:nvSpPr>
        <p:spPr>
          <a:xfrm>
            <a:off x="446541" y="78268"/>
            <a:ext cx="8229600" cy="90065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3200" err="1"/>
              <a:t>Bảng</a:t>
            </a:r>
            <a:r>
              <a:rPr lang="en-US" sz="3200"/>
              <a:t> </a:t>
            </a:r>
            <a:r>
              <a:rPr lang="en-US" sz="3200" err="1"/>
              <a:t>Tổng</a:t>
            </a:r>
            <a:r>
              <a:rPr lang="en-US" sz="3200"/>
              <a:t> </a:t>
            </a:r>
            <a:r>
              <a:rPr lang="en-US" sz="3200" err="1"/>
              <a:t>Hợp</a:t>
            </a:r>
            <a:endParaRPr sz="3200"/>
          </a:p>
        </p:txBody>
      </p:sp>
      <p:pic>
        <p:nvPicPr>
          <p:cNvPr id="7" name="Picture 6">
            <a:extLst>
              <a:ext uri="{FF2B5EF4-FFF2-40B4-BE49-F238E27FC236}">
                <a16:creationId xmlns:a16="http://schemas.microsoft.com/office/drawing/2014/main" id="{5F17899B-25A3-47E1-A2B4-792538E95F23}"/>
              </a:ext>
            </a:extLst>
          </p:cNvPr>
          <p:cNvPicPr>
            <a:picLocks noChangeAspect="1"/>
          </p:cNvPicPr>
          <p:nvPr/>
        </p:nvPicPr>
        <p:blipFill>
          <a:blip r:embed="rId3"/>
          <a:stretch>
            <a:fillRect/>
          </a:stretch>
        </p:blipFill>
        <p:spPr>
          <a:xfrm>
            <a:off x="20862" y="1471290"/>
            <a:ext cx="9123137" cy="3672210"/>
          </a:xfrm>
          <a:prstGeom prst="rect">
            <a:avLst/>
          </a:prstGeom>
        </p:spPr>
      </p:pic>
    </p:spTree>
    <p:extLst>
      <p:ext uri="{BB962C8B-B14F-4D97-AF65-F5344CB8AC3E}">
        <p14:creationId xmlns:p14="http://schemas.microsoft.com/office/powerpoint/2010/main" val="407110569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MDX Là gì ?</a:t>
            </a:r>
          </a:p>
        </p:txBody>
      </p:sp>
      <p:sp>
        <p:nvSpPr>
          <p:cNvPr id="3" name="Text Placeholder 2"/>
          <p:cNvSpPr>
            <a:spLocks noGrp="1"/>
          </p:cNvSpPr>
          <p:nvPr>
            <p:ph type="body" idx="1"/>
          </p:nvPr>
        </p:nvSpPr>
        <p:spPr>
          <a:xfrm>
            <a:off x="252249" y="1127234"/>
            <a:ext cx="8339959" cy="3905907"/>
          </a:xfrm>
        </p:spPr>
        <p:txBody>
          <a:bodyPr/>
          <a:lstStyle/>
          <a:p>
            <a:pPr marL="76200" indent="0">
              <a:buNone/>
            </a:pPr>
            <a:r>
              <a:rPr lang="en-US"/>
              <a:t>Ngôn ngữ MDX (Multi Demensional Expression) là ngôn ngữ truy vấn cho cơ sở dữ liệu nhiều chiều, nó tương tự ngôn ngữ SQL cho cơ sở dữ liệu dạng quan hệ, tuy nhiên đây là ngôn ngữ tính toán vì thế nó tương có cú pháp giống công thức của bảng tính.</a:t>
            </a:r>
          </a:p>
        </p:txBody>
      </p:sp>
      <p:sp>
        <p:nvSpPr>
          <p:cNvPr id="5" name="Slide Number Placeholder 4"/>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36</a:t>
            </a:fld>
            <a:endParaRPr lang="en"/>
          </a:p>
        </p:txBody>
      </p:sp>
    </p:spTree>
    <p:extLst>
      <p:ext uri="{BB962C8B-B14F-4D97-AF65-F5344CB8AC3E}">
        <p14:creationId xmlns:p14="http://schemas.microsoft.com/office/powerpoint/2010/main" val="21115891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MDX là gì ?</a:t>
            </a:r>
          </a:p>
        </p:txBody>
      </p:sp>
      <p:sp>
        <p:nvSpPr>
          <p:cNvPr id="3" name="Text Placeholder 2"/>
          <p:cNvSpPr>
            <a:spLocks noGrp="1"/>
          </p:cNvSpPr>
          <p:nvPr>
            <p:ph type="body" idx="1"/>
          </p:nvPr>
        </p:nvSpPr>
        <p:spPr>
          <a:xfrm>
            <a:off x="0" y="1063499"/>
            <a:ext cx="9065172" cy="4079952"/>
          </a:xfrm>
        </p:spPr>
        <p:txBody>
          <a:bodyPr/>
          <a:lstStyle/>
          <a:p>
            <a:pPr marL="76200" indent="0" algn="just">
              <a:buNone/>
            </a:pPr>
            <a:r>
              <a:rPr lang="en-US" sz="2000"/>
              <a:t>Cấu trúc của MDX giống như SQL nhưng mở rộng hơn để thao tác với cơ sở dữ liệu nhiều chiều. Câu truy vấn MDX có cấu trúc như sau :</a:t>
            </a:r>
          </a:p>
          <a:p>
            <a:pPr marL="533400" lvl="1" indent="0" algn="just">
              <a:buNone/>
            </a:pPr>
            <a:endParaRPr lang="en-US" sz="2000"/>
          </a:p>
          <a:p>
            <a:pPr marL="533400" lvl="1" indent="0" algn="just">
              <a:buNone/>
            </a:pPr>
            <a:r>
              <a:rPr lang="en-US" sz="2000"/>
              <a:t>SELECT [Mô tả về chiều thứ nhất], </a:t>
            </a:r>
          </a:p>
          <a:p>
            <a:pPr marL="533400" lvl="1" indent="0" algn="just">
              <a:buNone/>
            </a:pPr>
            <a:r>
              <a:rPr lang="en-US" sz="2000"/>
              <a:t>	         [Mô tả về chiều thứ hai]… </a:t>
            </a:r>
          </a:p>
          <a:p>
            <a:pPr marL="533400" lvl="1" indent="0" algn="just">
              <a:buNone/>
            </a:pPr>
            <a:r>
              <a:rPr lang="en-US" sz="2000"/>
              <a:t>FROM [Mô tả về khối dữ liệu] </a:t>
            </a:r>
          </a:p>
          <a:p>
            <a:pPr marL="533400" lvl="1" indent="0" algn="just">
              <a:buNone/>
            </a:pPr>
            <a:r>
              <a:rPr lang="en-US" sz="2000"/>
              <a:t>WHERE [điều kiện cắt các lớp]</a:t>
            </a:r>
          </a:p>
          <a:p>
            <a:pPr marL="533400" lvl="1" indent="0" algn="just">
              <a:buNone/>
            </a:pPr>
            <a:r>
              <a:rPr lang="en-US" sz="2000"/>
              <a:t> </a:t>
            </a:r>
          </a:p>
          <a:p>
            <a:pPr marL="533400" lvl="1" indent="0" algn="just">
              <a:buNone/>
            </a:pPr>
            <a:r>
              <a:rPr lang="en-US" sz="2000"/>
              <a:t>Mệnh đề  SELECT dùng để xác định các chiều cảu tập hợp kết quả. </a:t>
            </a:r>
          </a:p>
          <a:p>
            <a:pPr marL="533400" lvl="1" indent="0" algn="just">
              <a:buNone/>
            </a:pPr>
            <a:r>
              <a:rPr lang="en-US" sz="2000"/>
              <a:t>Mệnh đề FROM xác định nguồn dữ liệu(cube) dùng để lấy dữ liệu </a:t>
            </a:r>
          </a:p>
          <a:p>
            <a:pPr marL="533400" lvl="1" indent="0" algn="just">
              <a:buNone/>
            </a:pPr>
            <a:r>
              <a:rPr lang="en-US" sz="2000"/>
              <a:t>Mệnh đề WHERE dùng để xác định chiều cắt dữ liệu , nhằm lọc dữ liệu đầu ra</a:t>
            </a:r>
            <a:r>
              <a:rPr lang="en-US" sz="1800"/>
              <a:t>.</a:t>
            </a:r>
          </a:p>
          <a:p>
            <a:endParaRPr lang="en-US"/>
          </a:p>
        </p:txBody>
      </p:sp>
      <p:sp>
        <p:nvSpPr>
          <p:cNvPr id="5" name="Slide Number Placeholder 4"/>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37</a:t>
            </a:fld>
            <a:endParaRPr lang="en"/>
          </a:p>
        </p:txBody>
      </p:sp>
    </p:spTree>
    <p:extLst>
      <p:ext uri="{BB962C8B-B14F-4D97-AF65-F5344CB8AC3E}">
        <p14:creationId xmlns:p14="http://schemas.microsoft.com/office/powerpoint/2010/main" val="186179151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Truy vấn bằng ngôn ngữ MDX</a:t>
            </a:r>
          </a:p>
        </p:txBody>
      </p:sp>
      <p:sp>
        <p:nvSpPr>
          <p:cNvPr id="3" name="Text Placeholder 2"/>
          <p:cNvSpPr>
            <a:spLocks noGrp="1"/>
          </p:cNvSpPr>
          <p:nvPr>
            <p:ph type="body" idx="1"/>
          </p:nvPr>
        </p:nvSpPr>
        <p:spPr>
          <a:xfrm>
            <a:off x="0" y="1063450"/>
            <a:ext cx="11177752" cy="4080001"/>
          </a:xfrm>
        </p:spPr>
        <p:txBody>
          <a:bodyPr/>
          <a:lstStyle/>
          <a:p>
            <a:pPr marL="76200" indent="0">
              <a:buNone/>
            </a:pPr>
            <a:r>
              <a:rPr lang="en-US" sz="2000"/>
              <a:t>Một số câu truy vấn bằng ngôn ngữ MDX</a:t>
            </a:r>
          </a:p>
          <a:p>
            <a:pPr marL="76200" indent="0">
              <a:buNone/>
            </a:pPr>
            <a:r>
              <a:rPr lang="en-US" sz="2000"/>
              <a:t>Cho </a:t>
            </a:r>
            <a:r>
              <a:rPr lang="en-US" sz="2000" err="1"/>
              <a:t>biết</a:t>
            </a:r>
            <a:r>
              <a:rPr lang="en-US" sz="2000"/>
              <a:t> </a:t>
            </a:r>
            <a:r>
              <a:rPr lang="en-US" sz="2000" err="1"/>
              <a:t>số</a:t>
            </a:r>
            <a:r>
              <a:rPr lang="en-US" sz="2000"/>
              <a:t> </a:t>
            </a:r>
            <a:r>
              <a:rPr lang="en-US" sz="2000" err="1"/>
              <a:t>lượng</a:t>
            </a:r>
            <a:r>
              <a:rPr lang="en-US" sz="2000"/>
              <a:t>, </a:t>
            </a:r>
            <a:r>
              <a:rPr lang="en-US" sz="2000" err="1"/>
              <a:t>doanh</a:t>
            </a:r>
            <a:r>
              <a:rPr lang="en-US" sz="2000"/>
              <a:t> </a:t>
            </a:r>
            <a:r>
              <a:rPr lang="en-US" sz="2000" err="1"/>
              <a:t>thu</a:t>
            </a:r>
            <a:r>
              <a:rPr lang="en-US" sz="2000"/>
              <a:t> </a:t>
            </a:r>
            <a:r>
              <a:rPr lang="en-US" sz="2000" err="1"/>
              <a:t>của</a:t>
            </a:r>
            <a:r>
              <a:rPr lang="en-US" sz="2000"/>
              <a:t> </a:t>
            </a:r>
            <a:r>
              <a:rPr lang="en-US" sz="2000" err="1"/>
              <a:t>sản</a:t>
            </a:r>
            <a:r>
              <a:rPr lang="en-US" sz="2000"/>
              <a:t> </a:t>
            </a:r>
            <a:r>
              <a:rPr lang="en-US" sz="2000" err="1"/>
              <a:t>phẩm</a:t>
            </a:r>
            <a:r>
              <a:rPr lang="en-US" sz="2000"/>
              <a:t> </a:t>
            </a:r>
            <a:r>
              <a:rPr lang="en-US" sz="2000" err="1"/>
              <a:t>kẹo</a:t>
            </a:r>
            <a:r>
              <a:rPr lang="en-US" sz="2000"/>
              <a:t> </a:t>
            </a:r>
            <a:r>
              <a:rPr lang="en-US" sz="2000" err="1"/>
              <a:t>dẻo</a:t>
            </a:r>
            <a:r>
              <a:rPr lang="en-US" sz="2000"/>
              <a:t> </a:t>
            </a:r>
            <a:r>
              <a:rPr lang="en-US" sz="2000" err="1"/>
              <a:t>sầu</a:t>
            </a:r>
            <a:r>
              <a:rPr lang="en-US" sz="2000"/>
              <a:t> </a:t>
            </a:r>
            <a:r>
              <a:rPr lang="en-US" sz="2000" err="1"/>
              <a:t>riêng</a:t>
            </a:r>
            <a:endParaRPr lang="en-US" sz="2000"/>
          </a:p>
        </p:txBody>
      </p:sp>
      <p:sp>
        <p:nvSpPr>
          <p:cNvPr id="5" name="Slide Number Placeholder 4"/>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38</a:t>
            </a:fld>
            <a:endParaRPr lang="en"/>
          </a:p>
        </p:txBody>
      </p:sp>
      <p:pic>
        <p:nvPicPr>
          <p:cNvPr id="6" name="Picture 5">
            <a:extLst>
              <a:ext uri="{FF2B5EF4-FFF2-40B4-BE49-F238E27FC236}">
                <a16:creationId xmlns:a16="http://schemas.microsoft.com/office/drawing/2014/main" id="{0C177AA6-87BB-4B09-914F-D7CDA7C08E79}"/>
              </a:ext>
            </a:extLst>
          </p:cNvPr>
          <p:cNvPicPr>
            <a:picLocks noChangeAspect="1"/>
          </p:cNvPicPr>
          <p:nvPr/>
        </p:nvPicPr>
        <p:blipFill>
          <a:blip r:embed="rId2"/>
          <a:stretch>
            <a:fillRect/>
          </a:stretch>
        </p:blipFill>
        <p:spPr>
          <a:xfrm>
            <a:off x="0" y="2053081"/>
            <a:ext cx="9144000" cy="3090419"/>
          </a:xfrm>
          <a:prstGeom prst="rect">
            <a:avLst/>
          </a:prstGeom>
        </p:spPr>
      </p:pic>
    </p:spTree>
    <p:extLst>
      <p:ext uri="{BB962C8B-B14F-4D97-AF65-F5344CB8AC3E}">
        <p14:creationId xmlns:p14="http://schemas.microsoft.com/office/powerpoint/2010/main" val="43142739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Truy vấn bằng ngôn ngữ MDX</a:t>
            </a:r>
          </a:p>
        </p:txBody>
      </p:sp>
      <p:sp>
        <p:nvSpPr>
          <p:cNvPr id="3" name="Text Placeholder 2"/>
          <p:cNvSpPr>
            <a:spLocks noGrp="1"/>
          </p:cNvSpPr>
          <p:nvPr>
            <p:ph type="body" idx="1"/>
          </p:nvPr>
        </p:nvSpPr>
        <p:spPr>
          <a:xfrm>
            <a:off x="0" y="1063498"/>
            <a:ext cx="9144000" cy="4080001"/>
          </a:xfrm>
        </p:spPr>
        <p:txBody>
          <a:bodyPr/>
          <a:lstStyle/>
          <a:p>
            <a:pPr marL="76200" indent="0">
              <a:buNone/>
            </a:pPr>
            <a:r>
              <a:rPr lang="en-US"/>
              <a:t>Thống </a:t>
            </a:r>
            <a:r>
              <a:rPr lang="en-US" err="1"/>
              <a:t>kê</a:t>
            </a:r>
            <a:r>
              <a:rPr lang="en-US"/>
              <a:t> </a:t>
            </a:r>
            <a:r>
              <a:rPr lang="en-US" err="1"/>
              <a:t>doanh</a:t>
            </a:r>
            <a:r>
              <a:rPr lang="en-US"/>
              <a:t> </a:t>
            </a:r>
            <a:r>
              <a:rPr lang="en-US" err="1"/>
              <a:t>thu</a:t>
            </a:r>
            <a:r>
              <a:rPr lang="en-US"/>
              <a:t> </a:t>
            </a:r>
            <a:r>
              <a:rPr lang="en-US" err="1"/>
              <a:t>các</a:t>
            </a:r>
            <a:r>
              <a:rPr lang="en-US"/>
              <a:t> chi </a:t>
            </a:r>
            <a:r>
              <a:rPr lang="en-US" err="1"/>
              <a:t>nhanh</a:t>
            </a:r>
            <a:r>
              <a:rPr lang="en-US"/>
              <a:t> qua </a:t>
            </a:r>
            <a:r>
              <a:rPr lang="en-US" err="1"/>
              <a:t>từng</a:t>
            </a:r>
            <a:r>
              <a:rPr lang="en-US"/>
              <a:t> </a:t>
            </a:r>
            <a:r>
              <a:rPr lang="en-US" err="1"/>
              <a:t>năm</a:t>
            </a:r>
            <a:endParaRPr lang="en-US"/>
          </a:p>
          <a:p>
            <a:pPr marL="76200" indent="0">
              <a:buNone/>
            </a:pPr>
            <a:endParaRPr lang="en-US"/>
          </a:p>
          <a:p>
            <a:endParaRPr lang="en-US"/>
          </a:p>
        </p:txBody>
      </p:sp>
      <p:sp>
        <p:nvSpPr>
          <p:cNvPr id="5" name="Slide Number Placeholder 4"/>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39</a:t>
            </a:fld>
            <a:endParaRPr lang="en"/>
          </a:p>
        </p:txBody>
      </p:sp>
      <p:pic>
        <p:nvPicPr>
          <p:cNvPr id="12" name="Picture 11">
            <a:extLst>
              <a:ext uri="{FF2B5EF4-FFF2-40B4-BE49-F238E27FC236}">
                <a16:creationId xmlns:a16="http://schemas.microsoft.com/office/drawing/2014/main" id="{24D8F09E-7558-4875-9C80-380E65D755AF}"/>
              </a:ext>
            </a:extLst>
          </p:cNvPr>
          <p:cNvPicPr>
            <a:picLocks noChangeAspect="1"/>
          </p:cNvPicPr>
          <p:nvPr/>
        </p:nvPicPr>
        <p:blipFill>
          <a:blip r:embed="rId3"/>
          <a:stretch>
            <a:fillRect/>
          </a:stretch>
        </p:blipFill>
        <p:spPr>
          <a:xfrm>
            <a:off x="55327" y="1600200"/>
            <a:ext cx="8718035" cy="3811313"/>
          </a:xfrm>
          <a:prstGeom prst="rect">
            <a:avLst/>
          </a:prstGeom>
        </p:spPr>
      </p:pic>
    </p:spTree>
    <p:extLst>
      <p:ext uri="{BB962C8B-B14F-4D97-AF65-F5344CB8AC3E}">
        <p14:creationId xmlns:p14="http://schemas.microsoft.com/office/powerpoint/2010/main" val="8649086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51"/>
        <p:cNvGrpSpPr/>
        <p:nvPr/>
      </p:nvGrpSpPr>
      <p:grpSpPr>
        <a:xfrm>
          <a:off x="0" y="0"/>
          <a:ext cx="0" cy="0"/>
          <a:chOff x="0" y="0"/>
          <a:chExt cx="0" cy="0"/>
        </a:xfrm>
      </p:grpSpPr>
      <p:sp>
        <p:nvSpPr>
          <p:cNvPr id="552" name="Google Shape;552;p41"/>
          <p:cNvSpPr txBox="1">
            <a:spLocks noGrp="1"/>
          </p:cNvSpPr>
          <p:nvPr>
            <p:ph type="title"/>
          </p:nvPr>
        </p:nvSpPr>
        <p:spPr>
          <a:xfrm>
            <a:off x="457200" y="-1"/>
            <a:ext cx="8229600" cy="1063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a:t>1.2 Đặc Điểm Kho Dữ Liệu</a:t>
            </a:r>
            <a:endParaRPr sz="3200"/>
          </a:p>
        </p:txBody>
      </p:sp>
      <p:sp>
        <p:nvSpPr>
          <p:cNvPr id="553" name="Google Shape;553;p41"/>
          <p:cNvSpPr txBox="1">
            <a:spLocks noGrp="1"/>
          </p:cNvSpPr>
          <p:nvPr>
            <p:ph type="sldNum" idx="12"/>
          </p:nvPr>
        </p:nvSpPr>
        <p:spPr>
          <a:xfrm>
            <a:off x="4297650" y="4749851"/>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4</a:t>
            </a:fld>
            <a:endParaRPr/>
          </a:p>
        </p:txBody>
      </p:sp>
      <p:sp>
        <p:nvSpPr>
          <p:cNvPr id="554" name="Google Shape;554;p41"/>
          <p:cNvSpPr/>
          <p:nvPr/>
        </p:nvSpPr>
        <p:spPr>
          <a:xfrm>
            <a:off x="286775" y="1363400"/>
            <a:ext cx="4206300" cy="1584600"/>
          </a:xfrm>
          <a:prstGeom prst="rect">
            <a:avLst/>
          </a:prstGeom>
          <a:solidFill>
            <a:schemeClr val="lt2"/>
          </a:solidFill>
          <a:ln>
            <a:noFill/>
          </a:ln>
        </p:spPr>
        <p:txBody>
          <a:bodyPr spcFirstLastPara="1" wrap="square" lIns="91425" tIns="91425" rIns="1371600" bIns="91425" anchor="t" anchorCtr="0">
            <a:noAutofit/>
          </a:bodyPr>
          <a:lstStyle/>
          <a:p>
            <a:pPr marL="0" lvl="0" indent="0" algn="l" rtl="0">
              <a:spcBef>
                <a:spcPts val="0"/>
              </a:spcBef>
              <a:spcAft>
                <a:spcPts val="0"/>
              </a:spcAft>
              <a:buNone/>
            </a:pPr>
            <a:r>
              <a:rPr lang="en" b="1">
                <a:solidFill>
                  <a:schemeClr val="dk1"/>
                </a:solidFill>
                <a:latin typeface="Varela Round" panose="020B0604020202020204" charset="-79"/>
                <a:ea typeface="Varela Round"/>
                <a:cs typeface="Varela Round" panose="020B0604020202020204" charset="-79"/>
                <a:sym typeface="Varela Round"/>
              </a:rPr>
              <a:t>SUBJECT-ORIENTED</a:t>
            </a:r>
            <a:endParaRPr lang="en" b="1">
              <a:solidFill>
                <a:schemeClr val="dk1"/>
              </a:solidFill>
              <a:latin typeface="Varela Round"/>
              <a:ea typeface="Varela Round"/>
              <a:cs typeface="Varela Round"/>
              <a:sym typeface="Varela Round"/>
            </a:endParaRPr>
          </a:p>
          <a:p>
            <a:pPr marL="0" lvl="0" indent="0" algn="l" rtl="0">
              <a:spcBef>
                <a:spcPts val="0"/>
              </a:spcBef>
              <a:spcAft>
                <a:spcPts val="0"/>
              </a:spcAft>
              <a:buNone/>
            </a:pPr>
            <a:r>
              <a:rPr lang="en" b="1">
                <a:solidFill>
                  <a:schemeClr val="dk1"/>
                </a:solidFill>
                <a:latin typeface="Varela Round"/>
                <a:ea typeface="Varela Round"/>
                <a:cs typeface="Varela Round"/>
                <a:sym typeface="Varela Round"/>
              </a:rPr>
              <a:t>Hướng Chủ Đề</a:t>
            </a:r>
            <a:endParaRPr b="1">
              <a:solidFill>
                <a:schemeClr val="dk1"/>
              </a:solidFill>
              <a:latin typeface="Varela Round"/>
              <a:ea typeface="Varela Round"/>
              <a:cs typeface="Varela Round"/>
              <a:sym typeface="Varela Round"/>
            </a:endParaRPr>
          </a:p>
        </p:txBody>
      </p:sp>
      <p:sp>
        <p:nvSpPr>
          <p:cNvPr id="555" name="Google Shape;555;p41"/>
          <p:cNvSpPr/>
          <p:nvPr/>
        </p:nvSpPr>
        <p:spPr>
          <a:xfrm>
            <a:off x="4667075" y="1363400"/>
            <a:ext cx="4206300" cy="1584600"/>
          </a:xfrm>
          <a:prstGeom prst="rect">
            <a:avLst/>
          </a:prstGeom>
          <a:solidFill>
            <a:schemeClr val="lt2"/>
          </a:solidFill>
          <a:ln>
            <a:noFill/>
          </a:ln>
        </p:spPr>
        <p:txBody>
          <a:bodyPr spcFirstLastPara="1" wrap="square" lIns="1371600" tIns="91425" rIns="91425" bIns="91425" anchor="t" anchorCtr="0">
            <a:noAutofit/>
          </a:bodyPr>
          <a:lstStyle/>
          <a:p>
            <a:pPr marL="0" lvl="0" indent="0" algn="r" rtl="0">
              <a:spcBef>
                <a:spcPts val="0"/>
              </a:spcBef>
              <a:spcAft>
                <a:spcPts val="0"/>
              </a:spcAft>
              <a:buClr>
                <a:schemeClr val="dk1"/>
              </a:buClr>
              <a:buSzPts val="1100"/>
              <a:buFont typeface="Arial"/>
              <a:buNone/>
            </a:pPr>
            <a:r>
              <a:rPr lang="en" b="1">
                <a:solidFill>
                  <a:schemeClr val="dk1"/>
                </a:solidFill>
                <a:latin typeface="Varela Round"/>
                <a:ea typeface="Varela Round"/>
                <a:cs typeface="Varela Round"/>
                <a:sym typeface="Varela Round"/>
              </a:rPr>
              <a:t>NON-VOLATIVE</a:t>
            </a:r>
          </a:p>
          <a:p>
            <a:pPr marL="0" lvl="0" indent="0" algn="r" rtl="0">
              <a:spcBef>
                <a:spcPts val="0"/>
              </a:spcBef>
              <a:spcAft>
                <a:spcPts val="0"/>
              </a:spcAft>
              <a:buClr>
                <a:schemeClr val="dk1"/>
              </a:buClr>
              <a:buSzPts val="1100"/>
              <a:buFont typeface="Arial"/>
              <a:buNone/>
            </a:pPr>
            <a:r>
              <a:rPr lang="en" b="1">
                <a:solidFill>
                  <a:schemeClr val="dk1"/>
                </a:solidFill>
                <a:latin typeface="Varela Round"/>
                <a:ea typeface="Varela Round"/>
                <a:cs typeface="Varela Round"/>
                <a:sym typeface="Varela Round"/>
              </a:rPr>
              <a:t>Bền Vững</a:t>
            </a:r>
            <a:endParaRPr b="1">
              <a:solidFill>
                <a:schemeClr val="dk1"/>
              </a:solidFill>
              <a:latin typeface="Varela Round"/>
              <a:ea typeface="Varela Round"/>
              <a:cs typeface="Varela Round"/>
              <a:sym typeface="Varela Round"/>
            </a:endParaRPr>
          </a:p>
        </p:txBody>
      </p:sp>
      <p:sp>
        <p:nvSpPr>
          <p:cNvPr id="556" name="Google Shape;556;p41"/>
          <p:cNvSpPr/>
          <p:nvPr/>
        </p:nvSpPr>
        <p:spPr>
          <a:xfrm>
            <a:off x="286775" y="3121900"/>
            <a:ext cx="4206300" cy="1584600"/>
          </a:xfrm>
          <a:prstGeom prst="rect">
            <a:avLst/>
          </a:prstGeom>
          <a:solidFill>
            <a:schemeClr val="lt2"/>
          </a:solidFill>
          <a:ln>
            <a:noFill/>
          </a:ln>
        </p:spPr>
        <p:txBody>
          <a:bodyPr spcFirstLastPara="1" wrap="square" lIns="91425" tIns="91425" rIns="1371600" bIns="91425" anchor="b" anchorCtr="0">
            <a:noAutofit/>
          </a:bodyPr>
          <a:lstStyle/>
          <a:p>
            <a:pPr marL="0" lvl="0" indent="0" algn="l" rtl="0">
              <a:spcBef>
                <a:spcPts val="0"/>
              </a:spcBef>
              <a:spcAft>
                <a:spcPts val="0"/>
              </a:spcAft>
              <a:buClr>
                <a:schemeClr val="dk1"/>
              </a:buClr>
              <a:buSzPts val="1100"/>
              <a:buFont typeface="Arial"/>
              <a:buNone/>
            </a:pPr>
            <a:endParaRPr b="1">
              <a:solidFill>
                <a:schemeClr val="dk1"/>
              </a:solidFill>
              <a:latin typeface="Varela Round"/>
              <a:ea typeface="Varela Round"/>
              <a:cs typeface="Varela Round"/>
              <a:sym typeface="Varela Round"/>
            </a:endParaRPr>
          </a:p>
          <a:p>
            <a:pPr>
              <a:spcBef>
                <a:spcPts val="600"/>
              </a:spcBef>
              <a:buClr>
                <a:schemeClr val="dk1"/>
              </a:buClr>
              <a:buSzPts val="1100"/>
            </a:pPr>
            <a:r>
              <a:rPr lang="en-US" err="1">
                <a:solidFill>
                  <a:schemeClr val="dk1"/>
                </a:solidFill>
                <a:latin typeface="Varela Round"/>
                <a:ea typeface="Varela Round"/>
                <a:cs typeface="Varela Round"/>
                <a:sym typeface="Varela Round"/>
              </a:rPr>
              <a:t>Tích</a:t>
            </a:r>
            <a:r>
              <a:rPr lang="en-US">
                <a:solidFill>
                  <a:schemeClr val="dk1"/>
                </a:solidFill>
                <a:latin typeface="Varela Round"/>
                <a:ea typeface="Varela Round"/>
                <a:cs typeface="Varela Round"/>
                <a:sym typeface="Varela Round"/>
              </a:rPr>
              <a:t> </a:t>
            </a:r>
            <a:r>
              <a:rPr lang="en-US" err="1">
                <a:solidFill>
                  <a:schemeClr val="dk1"/>
                </a:solidFill>
                <a:latin typeface="Varela Round"/>
                <a:ea typeface="Varela Round"/>
                <a:cs typeface="Varela Round"/>
                <a:sym typeface="Varela Round"/>
              </a:rPr>
              <a:t>Hợp</a:t>
            </a:r>
            <a:endParaRPr>
              <a:solidFill>
                <a:schemeClr val="dk1"/>
              </a:solidFill>
              <a:latin typeface="Varela Round"/>
              <a:ea typeface="Varela Round"/>
              <a:cs typeface="Varela Round"/>
              <a:sym typeface="Varela Round"/>
            </a:endParaRPr>
          </a:p>
          <a:p>
            <a:pPr>
              <a:spcBef>
                <a:spcPts val="600"/>
              </a:spcBef>
              <a:spcAft>
                <a:spcPts val="600"/>
              </a:spcAft>
              <a:buClr>
                <a:schemeClr val="dk1"/>
              </a:buClr>
              <a:buSzPts val="1100"/>
            </a:pPr>
            <a:r>
              <a:rPr lang="en-US" b="1">
                <a:solidFill>
                  <a:schemeClr val="dk1"/>
                </a:solidFill>
                <a:latin typeface="Varela Round"/>
                <a:cs typeface="Varela Round"/>
                <a:sym typeface="Varela Round"/>
              </a:rPr>
              <a:t>INTEGRATED</a:t>
            </a:r>
            <a:endParaRPr lang="en-US">
              <a:solidFill>
                <a:schemeClr val="dk1"/>
              </a:solidFill>
              <a:latin typeface="Varela Round"/>
              <a:ea typeface="Varela Round"/>
              <a:cs typeface="Varela Round"/>
              <a:sym typeface="Varela Round"/>
            </a:endParaRPr>
          </a:p>
        </p:txBody>
      </p:sp>
      <p:sp>
        <p:nvSpPr>
          <p:cNvPr id="557" name="Google Shape;557;p41"/>
          <p:cNvSpPr/>
          <p:nvPr/>
        </p:nvSpPr>
        <p:spPr>
          <a:xfrm>
            <a:off x="4667075" y="3121900"/>
            <a:ext cx="4206300" cy="1584600"/>
          </a:xfrm>
          <a:prstGeom prst="rect">
            <a:avLst/>
          </a:prstGeom>
          <a:solidFill>
            <a:schemeClr val="lt2"/>
          </a:solidFill>
          <a:ln>
            <a:noFill/>
          </a:ln>
        </p:spPr>
        <p:txBody>
          <a:bodyPr spcFirstLastPara="1" wrap="square" lIns="1371600" tIns="91425" rIns="91425" bIns="91425" anchor="b" anchorCtr="0">
            <a:noAutofit/>
          </a:bodyPr>
          <a:lstStyle/>
          <a:p>
            <a:pPr marL="0" lvl="0" indent="0" algn="r" rtl="0">
              <a:spcBef>
                <a:spcPts val="0"/>
              </a:spcBef>
              <a:spcAft>
                <a:spcPts val="0"/>
              </a:spcAft>
              <a:buClr>
                <a:schemeClr val="dk1"/>
              </a:buClr>
              <a:buSzPts val="1100"/>
              <a:buFont typeface="Arial"/>
              <a:buNone/>
            </a:pPr>
            <a:r>
              <a:rPr lang="en-US">
                <a:solidFill>
                  <a:schemeClr val="dk1"/>
                </a:solidFill>
                <a:latin typeface="Varela Round"/>
                <a:ea typeface="Varela Round"/>
                <a:cs typeface="Varela Round"/>
                <a:sym typeface="Varela Round"/>
              </a:rPr>
              <a:t>Theo </a:t>
            </a:r>
            <a:r>
              <a:rPr lang="en-US" err="1">
                <a:solidFill>
                  <a:schemeClr val="dk1"/>
                </a:solidFill>
                <a:latin typeface="Varela Round"/>
                <a:ea typeface="Varela Round"/>
                <a:cs typeface="Varela Round"/>
                <a:sym typeface="Varela Round"/>
              </a:rPr>
              <a:t>Thời</a:t>
            </a:r>
            <a:r>
              <a:rPr lang="en-US">
                <a:solidFill>
                  <a:schemeClr val="dk1"/>
                </a:solidFill>
                <a:latin typeface="Varela Round"/>
                <a:ea typeface="Varela Round"/>
                <a:cs typeface="Varela Round"/>
                <a:sym typeface="Varela Round"/>
              </a:rPr>
              <a:t> Gian</a:t>
            </a:r>
          </a:p>
          <a:p>
            <a:pPr marL="0" lvl="0" indent="0" algn="r" rtl="0">
              <a:spcBef>
                <a:spcPts val="600"/>
              </a:spcBef>
              <a:spcAft>
                <a:spcPts val="600"/>
              </a:spcAft>
              <a:buNone/>
            </a:pPr>
            <a:r>
              <a:rPr lang="en-US" b="1">
                <a:solidFill>
                  <a:schemeClr val="dk1"/>
                </a:solidFill>
                <a:latin typeface="Varela Round"/>
                <a:cs typeface="Varela Round"/>
                <a:sym typeface="Varela Round"/>
              </a:rPr>
              <a:t>TIME-VARIANT</a:t>
            </a:r>
            <a:endParaRPr lang="en-US">
              <a:solidFill>
                <a:schemeClr val="dk1"/>
              </a:solidFill>
              <a:latin typeface="Varela Round"/>
              <a:ea typeface="Varela Round"/>
              <a:cs typeface="Varela Round"/>
              <a:sym typeface="Varela Round"/>
            </a:endParaRPr>
          </a:p>
        </p:txBody>
      </p:sp>
      <p:sp>
        <p:nvSpPr>
          <p:cNvPr id="558" name="Google Shape;558;p41"/>
          <p:cNvSpPr/>
          <p:nvPr/>
        </p:nvSpPr>
        <p:spPr>
          <a:xfrm>
            <a:off x="3285625" y="1738389"/>
            <a:ext cx="2417100" cy="2417100"/>
          </a:xfrm>
          <a:prstGeom prst="pie">
            <a:avLst>
              <a:gd name="adj1" fmla="val 10788866"/>
              <a:gd name="adj2" fmla="val 162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41"/>
          <p:cNvSpPr/>
          <p:nvPr/>
        </p:nvSpPr>
        <p:spPr>
          <a:xfrm rot="5400000">
            <a:off x="3459879" y="1738389"/>
            <a:ext cx="2417100" cy="2417100"/>
          </a:xfrm>
          <a:prstGeom prst="pie">
            <a:avLst>
              <a:gd name="adj1" fmla="val 10788866"/>
              <a:gd name="adj2" fmla="val 1620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41"/>
          <p:cNvSpPr/>
          <p:nvPr/>
        </p:nvSpPr>
        <p:spPr>
          <a:xfrm rot="10800000">
            <a:off x="3459879" y="1914006"/>
            <a:ext cx="2417100" cy="2417100"/>
          </a:xfrm>
          <a:prstGeom prst="pie">
            <a:avLst>
              <a:gd name="adj1" fmla="val 10788866"/>
              <a:gd name="adj2" fmla="val 1620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41"/>
          <p:cNvSpPr/>
          <p:nvPr/>
        </p:nvSpPr>
        <p:spPr>
          <a:xfrm rot="-5400000">
            <a:off x="3285625" y="1914006"/>
            <a:ext cx="2417100" cy="2417100"/>
          </a:xfrm>
          <a:prstGeom prst="pie">
            <a:avLst>
              <a:gd name="adj1" fmla="val 10788866"/>
              <a:gd name="adj2" fmla="val 1620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41"/>
          <p:cNvSpPr/>
          <p:nvPr/>
        </p:nvSpPr>
        <p:spPr>
          <a:xfrm>
            <a:off x="3842100" y="2242577"/>
            <a:ext cx="348333" cy="469376"/>
          </a:xfrm>
          <a:prstGeom prst="rect">
            <a:avLst/>
          </a:prstGeom>
        </p:spPr>
        <p:txBody>
          <a:bodyPr>
            <a:prstTxWarp prst="textPlain">
              <a:avLst/>
            </a:prstTxWarp>
          </a:bodyPr>
          <a:lstStyle/>
          <a:p>
            <a:pPr lvl="0" algn="ctr"/>
            <a:r>
              <a:rPr b="1" i="0">
                <a:ln>
                  <a:noFill/>
                </a:ln>
                <a:solidFill>
                  <a:schemeClr val="lt1"/>
                </a:solidFill>
                <a:latin typeface="Varela Round"/>
              </a:rPr>
              <a:t>S</a:t>
            </a:r>
          </a:p>
        </p:txBody>
      </p:sp>
      <p:sp>
        <p:nvSpPr>
          <p:cNvPr id="563" name="Google Shape;563;p41"/>
          <p:cNvSpPr/>
          <p:nvPr/>
        </p:nvSpPr>
        <p:spPr>
          <a:xfrm>
            <a:off x="4857720" y="2250297"/>
            <a:ext cx="617613" cy="463200"/>
          </a:xfrm>
          <a:prstGeom prst="rect">
            <a:avLst/>
          </a:prstGeom>
        </p:spPr>
        <p:txBody>
          <a:bodyPr>
            <a:prstTxWarp prst="textPlain">
              <a:avLst/>
            </a:prstTxWarp>
          </a:bodyPr>
          <a:lstStyle/>
          <a:p>
            <a:pPr lvl="0" algn="ctr"/>
            <a:r>
              <a:rPr lang="en-US" b="1" i="0">
                <a:ln>
                  <a:noFill/>
                </a:ln>
                <a:solidFill>
                  <a:schemeClr val="lt1"/>
                </a:solidFill>
                <a:latin typeface="Varela Round"/>
              </a:rPr>
              <a:t>N</a:t>
            </a:r>
            <a:endParaRPr b="1" i="0">
              <a:ln>
                <a:noFill/>
              </a:ln>
              <a:solidFill>
                <a:schemeClr val="lt1"/>
              </a:solidFill>
              <a:latin typeface="Varela Round"/>
            </a:endParaRPr>
          </a:p>
        </p:txBody>
      </p:sp>
      <p:sp>
        <p:nvSpPr>
          <p:cNvPr id="564" name="Google Shape;564;p41"/>
          <p:cNvSpPr/>
          <p:nvPr/>
        </p:nvSpPr>
        <p:spPr>
          <a:xfrm>
            <a:off x="3612348" y="3322989"/>
            <a:ext cx="509486" cy="534589"/>
          </a:xfrm>
          <a:prstGeom prst="rect">
            <a:avLst/>
          </a:prstGeom>
        </p:spPr>
        <p:txBody>
          <a:bodyPr>
            <a:prstTxWarp prst="textPlain">
              <a:avLst/>
            </a:prstTxWarp>
          </a:bodyPr>
          <a:lstStyle/>
          <a:p>
            <a:pPr lvl="0" algn="ctr"/>
            <a:r>
              <a:rPr lang="en-US" b="1">
                <a:solidFill>
                  <a:schemeClr val="lt1"/>
                </a:solidFill>
                <a:latin typeface="Varela Round"/>
              </a:rPr>
              <a:t> I</a:t>
            </a:r>
            <a:endParaRPr b="1" i="0">
              <a:ln>
                <a:noFill/>
              </a:ln>
              <a:solidFill>
                <a:schemeClr val="lt1"/>
              </a:solidFill>
              <a:latin typeface="Varela Round"/>
            </a:endParaRPr>
          </a:p>
        </p:txBody>
      </p:sp>
      <p:sp>
        <p:nvSpPr>
          <p:cNvPr id="565" name="Google Shape;565;p41"/>
          <p:cNvSpPr/>
          <p:nvPr/>
        </p:nvSpPr>
        <p:spPr>
          <a:xfrm>
            <a:off x="4971979" y="3356672"/>
            <a:ext cx="386008" cy="460112"/>
          </a:xfrm>
          <a:prstGeom prst="rect">
            <a:avLst/>
          </a:prstGeom>
        </p:spPr>
        <p:txBody>
          <a:bodyPr>
            <a:prstTxWarp prst="textPlain">
              <a:avLst/>
            </a:prstTxWarp>
          </a:bodyPr>
          <a:lstStyle/>
          <a:p>
            <a:pPr lvl="0" algn="ctr"/>
            <a:r>
              <a:rPr b="1" i="0">
                <a:ln>
                  <a:noFill/>
                </a:ln>
                <a:solidFill>
                  <a:schemeClr val="lt1"/>
                </a:solidFill>
                <a:latin typeface="Varela Round"/>
              </a:rPr>
              <a:t>T</a:t>
            </a:r>
          </a:p>
        </p:txBody>
      </p:sp>
    </p:spTree>
    <p:extLst>
      <p:ext uri="{BB962C8B-B14F-4D97-AF65-F5344CB8AC3E}">
        <p14:creationId xmlns:p14="http://schemas.microsoft.com/office/powerpoint/2010/main" val="79214194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Truy vấn bằng ngôn ngữ MDX</a:t>
            </a:r>
          </a:p>
        </p:txBody>
      </p:sp>
      <p:sp>
        <p:nvSpPr>
          <p:cNvPr id="3" name="Text Placeholder 2"/>
          <p:cNvSpPr>
            <a:spLocks noGrp="1"/>
          </p:cNvSpPr>
          <p:nvPr>
            <p:ph type="body" idx="1"/>
          </p:nvPr>
        </p:nvSpPr>
        <p:spPr>
          <a:xfrm>
            <a:off x="0" y="1063498"/>
            <a:ext cx="9144000" cy="4164993"/>
          </a:xfrm>
        </p:spPr>
        <p:txBody>
          <a:bodyPr/>
          <a:lstStyle/>
          <a:p>
            <a:pPr marL="76200" indent="0">
              <a:buNone/>
            </a:pPr>
            <a:r>
              <a:rPr lang="vi-VN" sz="2000"/>
              <a:t>S</a:t>
            </a:r>
            <a:r>
              <a:rPr lang="en-US" sz="2000"/>
              <a:t>ố</a:t>
            </a:r>
            <a:r>
              <a:rPr lang="vi-VN" sz="2000"/>
              <a:t> lượng mua của từng tỉnh theo khu vực</a:t>
            </a:r>
          </a:p>
          <a:p>
            <a:endParaRPr lang="en-US"/>
          </a:p>
        </p:txBody>
      </p:sp>
      <p:sp>
        <p:nvSpPr>
          <p:cNvPr id="5" name="Slide Number Placeholder 4"/>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40</a:t>
            </a:fld>
            <a:endParaRPr lang="en"/>
          </a:p>
        </p:txBody>
      </p:sp>
      <p:pic>
        <p:nvPicPr>
          <p:cNvPr id="4" name="Picture 3"/>
          <p:cNvPicPr>
            <a:picLocks noChangeAspect="1"/>
          </p:cNvPicPr>
          <p:nvPr/>
        </p:nvPicPr>
        <p:blipFill>
          <a:blip r:embed="rId2"/>
          <a:stretch>
            <a:fillRect/>
          </a:stretch>
        </p:blipFill>
        <p:spPr>
          <a:xfrm>
            <a:off x="0" y="1591745"/>
            <a:ext cx="9143999" cy="3551706"/>
          </a:xfrm>
          <a:prstGeom prst="rect">
            <a:avLst/>
          </a:prstGeom>
        </p:spPr>
      </p:pic>
    </p:spTree>
    <p:extLst>
      <p:ext uri="{BB962C8B-B14F-4D97-AF65-F5344CB8AC3E}">
        <p14:creationId xmlns:p14="http://schemas.microsoft.com/office/powerpoint/2010/main" val="30222984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Truy vấn bằng ngôn ngữ MDX</a:t>
            </a:r>
          </a:p>
        </p:txBody>
      </p:sp>
      <p:sp>
        <p:nvSpPr>
          <p:cNvPr id="3" name="Text Placeholder 2"/>
          <p:cNvSpPr>
            <a:spLocks noGrp="1"/>
          </p:cNvSpPr>
          <p:nvPr>
            <p:ph type="body" idx="1"/>
          </p:nvPr>
        </p:nvSpPr>
        <p:spPr>
          <a:xfrm>
            <a:off x="0" y="1063498"/>
            <a:ext cx="9144000" cy="4164993"/>
          </a:xfrm>
        </p:spPr>
        <p:txBody>
          <a:bodyPr/>
          <a:lstStyle/>
          <a:p>
            <a:pPr marL="76200" indent="0">
              <a:buNone/>
            </a:pPr>
            <a:r>
              <a:rPr lang="en-US" sz="2000"/>
              <a:t>Top 3 doanh thu cao nhất theo tháng</a:t>
            </a:r>
          </a:p>
          <a:p>
            <a:endParaRPr lang="en-US"/>
          </a:p>
        </p:txBody>
      </p:sp>
      <p:sp>
        <p:nvSpPr>
          <p:cNvPr id="5" name="Slide Number Placeholder 4"/>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41</a:t>
            </a:fld>
            <a:endParaRPr lang="en"/>
          </a:p>
        </p:txBody>
      </p:sp>
      <p:pic>
        <p:nvPicPr>
          <p:cNvPr id="6" name="Picture 5"/>
          <p:cNvPicPr>
            <a:picLocks noChangeAspect="1"/>
          </p:cNvPicPr>
          <p:nvPr/>
        </p:nvPicPr>
        <p:blipFill>
          <a:blip r:embed="rId2"/>
          <a:stretch>
            <a:fillRect/>
          </a:stretch>
        </p:blipFill>
        <p:spPr>
          <a:xfrm>
            <a:off x="0" y="1601828"/>
            <a:ext cx="9144000" cy="3541623"/>
          </a:xfrm>
          <a:prstGeom prst="rect">
            <a:avLst/>
          </a:prstGeom>
        </p:spPr>
      </p:pic>
    </p:spTree>
    <p:extLst>
      <p:ext uri="{BB962C8B-B14F-4D97-AF65-F5344CB8AC3E}">
        <p14:creationId xmlns:p14="http://schemas.microsoft.com/office/powerpoint/2010/main" val="11866566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Truy vấn bằng ngôn ngữ MDX</a:t>
            </a:r>
          </a:p>
        </p:txBody>
      </p:sp>
      <p:sp>
        <p:nvSpPr>
          <p:cNvPr id="3" name="Text Placeholder 2"/>
          <p:cNvSpPr>
            <a:spLocks noGrp="1"/>
          </p:cNvSpPr>
          <p:nvPr>
            <p:ph type="body" idx="1"/>
          </p:nvPr>
        </p:nvSpPr>
        <p:spPr>
          <a:xfrm>
            <a:off x="0" y="1063498"/>
            <a:ext cx="9144000" cy="4080001"/>
          </a:xfrm>
        </p:spPr>
        <p:txBody>
          <a:bodyPr/>
          <a:lstStyle/>
          <a:p>
            <a:pPr marL="76200" indent="0">
              <a:buNone/>
            </a:pPr>
            <a:r>
              <a:rPr lang="en-US" sz="2000"/>
              <a:t>Cho </a:t>
            </a:r>
            <a:r>
              <a:rPr lang="en-US" sz="2000" err="1"/>
              <a:t>biết</a:t>
            </a:r>
            <a:r>
              <a:rPr lang="en-US" sz="2000"/>
              <a:t> </a:t>
            </a:r>
            <a:r>
              <a:rPr lang="en-US" sz="2000" err="1"/>
              <a:t>số</a:t>
            </a:r>
            <a:r>
              <a:rPr lang="en-US" sz="2000"/>
              <a:t> </a:t>
            </a:r>
            <a:r>
              <a:rPr lang="en-US" sz="2000" err="1"/>
              <a:t>lượng</a:t>
            </a:r>
            <a:r>
              <a:rPr lang="en-US" sz="2000"/>
              <a:t> </a:t>
            </a:r>
            <a:r>
              <a:rPr lang="en-US" sz="2000" err="1"/>
              <a:t>bán,chi</a:t>
            </a:r>
            <a:r>
              <a:rPr lang="en-US" sz="2000"/>
              <a:t> </a:t>
            </a:r>
            <a:r>
              <a:rPr lang="en-US" sz="2000" err="1"/>
              <a:t>phí</a:t>
            </a:r>
            <a:r>
              <a:rPr lang="en-US" sz="2000"/>
              <a:t>, </a:t>
            </a:r>
            <a:r>
              <a:rPr lang="en-US" sz="2000" err="1"/>
              <a:t>doanh</a:t>
            </a:r>
            <a:r>
              <a:rPr lang="en-US" sz="2000"/>
              <a:t> </a:t>
            </a:r>
            <a:r>
              <a:rPr lang="en-US" sz="2000" err="1"/>
              <a:t>thu</a:t>
            </a:r>
            <a:r>
              <a:rPr lang="en-US" sz="2000"/>
              <a:t> </a:t>
            </a:r>
            <a:r>
              <a:rPr lang="en-US" sz="2000" err="1"/>
              <a:t>của</a:t>
            </a:r>
            <a:r>
              <a:rPr lang="en-US" sz="2000"/>
              <a:t> </a:t>
            </a:r>
            <a:r>
              <a:rPr lang="en-US" sz="2000" err="1"/>
              <a:t>từng</a:t>
            </a:r>
            <a:r>
              <a:rPr lang="en-US" sz="2000"/>
              <a:t> chi </a:t>
            </a:r>
            <a:r>
              <a:rPr lang="en-US" sz="2000" err="1"/>
              <a:t>nhánh</a:t>
            </a:r>
            <a:r>
              <a:rPr lang="en-US" sz="2000"/>
              <a:t> ở </a:t>
            </a:r>
            <a:r>
              <a:rPr lang="en-US" sz="2000" err="1"/>
              <a:t>mức</a:t>
            </a:r>
            <a:r>
              <a:rPr lang="en-US" sz="2000"/>
              <a:t> </a:t>
            </a:r>
            <a:r>
              <a:rPr lang="en-US" sz="2000" err="1"/>
              <a:t>giảm</a:t>
            </a:r>
            <a:r>
              <a:rPr lang="en-US" sz="2000"/>
              <a:t> </a:t>
            </a:r>
            <a:r>
              <a:rPr lang="en-US" sz="2000" err="1"/>
              <a:t>dần</a:t>
            </a:r>
            <a:endParaRPr lang="en-US" sz="2000"/>
          </a:p>
        </p:txBody>
      </p:sp>
      <p:sp>
        <p:nvSpPr>
          <p:cNvPr id="5" name="Slide Number Placeholder 4"/>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42</a:t>
            </a:fld>
            <a:endParaRPr lang="en"/>
          </a:p>
        </p:txBody>
      </p:sp>
      <p:pic>
        <p:nvPicPr>
          <p:cNvPr id="6" name="Picture 5">
            <a:extLst>
              <a:ext uri="{FF2B5EF4-FFF2-40B4-BE49-F238E27FC236}">
                <a16:creationId xmlns:a16="http://schemas.microsoft.com/office/drawing/2014/main" id="{42225456-FD82-47B4-A9E6-9D34BC178460}"/>
              </a:ext>
            </a:extLst>
          </p:cNvPr>
          <p:cNvPicPr>
            <a:picLocks noChangeAspect="1"/>
          </p:cNvPicPr>
          <p:nvPr/>
        </p:nvPicPr>
        <p:blipFill>
          <a:blip r:embed="rId2"/>
          <a:stretch>
            <a:fillRect/>
          </a:stretch>
        </p:blipFill>
        <p:spPr>
          <a:xfrm>
            <a:off x="-1" y="1836683"/>
            <a:ext cx="9143999" cy="3236821"/>
          </a:xfrm>
          <a:prstGeom prst="rect">
            <a:avLst/>
          </a:prstGeom>
        </p:spPr>
      </p:pic>
    </p:spTree>
    <p:extLst>
      <p:ext uri="{BB962C8B-B14F-4D97-AF65-F5344CB8AC3E}">
        <p14:creationId xmlns:p14="http://schemas.microsoft.com/office/powerpoint/2010/main" val="423026906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Truy vấn bằng ngôn ngữ MDX</a:t>
            </a:r>
          </a:p>
        </p:txBody>
      </p:sp>
      <p:sp>
        <p:nvSpPr>
          <p:cNvPr id="3" name="Text Placeholder 2"/>
          <p:cNvSpPr>
            <a:spLocks noGrp="1"/>
          </p:cNvSpPr>
          <p:nvPr>
            <p:ph type="body" idx="1"/>
          </p:nvPr>
        </p:nvSpPr>
        <p:spPr>
          <a:xfrm>
            <a:off x="0" y="1063498"/>
            <a:ext cx="9144000" cy="4080001"/>
          </a:xfrm>
        </p:spPr>
        <p:txBody>
          <a:bodyPr/>
          <a:lstStyle/>
          <a:p>
            <a:pPr marL="76200" indent="0">
              <a:buNone/>
            </a:pPr>
            <a:r>
              <a:rPr lang="en-US"/>
              <a:t>Cho </a:t>
            </a:r>
            <a:r>
              <a:rPr lang="en-US" err="1"/>
              <a:t>biết</a:t>
            </a:r>
            <a:r>
              <a:rPr lang="en-US"/>
              <a:t> 4 </a:t>
            </a:r>
            <a:r>
              <a:rPr lang="en-US" err="1"/>
              <a:t>sản</a:t>
            </a:r>
            <a:r>
              <a:rPr lang="en-US"/>
              <a:t> </a:t>
            </a:r>
            <a:r>
              <a:rPr lang="en-US" err="1"/>
              <a:t>phẩm</a:t>
            </a:r>
            <a:r>
              <a:rPr lang="en-US"/>
              <a:t> </a:t>
            </a:r>
            <a:r>
              <a:rPr lang="en-US" err="1"/>
              <a:t>có</a:t>
            </a:r>
            <a:r>
              <a:rPr lang="en-US"/>
              <a:t> </a:t>
            </a:r>
            <a:r>
              <a:rPr lang="en-US" err="1"/>
              <a:t>doanh</a:t>
            </a:r>
            <a:r>
              <a:rPr lang="en-US"/>
              <a:t> </a:t>
            </a:r>
            <a:r>
              <a:rPr lang="en-US" err="1"/>
              <a:t>thu</a:t>
            </a:r>
            <a:r>
              <a:rPr lang="en-US"/>
              <a:t> </a:t>
            </a:r>
            <a:r>
              <a:rPr lang="en-US" err="1"/>
              <a:t>cao</a:t>
            </a:r>
            <a:r>
              <a:rPr lang="en-US"/>
              <a:t> </a:t>
            </a:r>
            <a:r>
              <a:rPr lang="en-US" err="1"/>
              <a:t>nhất</a:t>
            </a:r>
            <a:r>
              <a:rPr lang="en-US"/>
              <a:t> </a:t>
            </a:r>
            <a:r>
              <a:rPr lang="en-US" err="1"/>
              <a:t>đến</a:t>
            </a:r>
            <a:r>
              <a:rPr lang="en-US"/>
              <a:t> </a:t>
            </a:r>
            <a:r>
              <a:rPr lang="en-US" err="1"/>
              <a:t>thấp</a:t>
            </a:r>
            <a:r>
              <a:rPr lang="en-US"/>
              <a:t> </a:t>
            </a:r>
            <a:r>
              <a:rPr lang="en-US" err="1"/>
              <a:t>nhất</a:t>
            </a:r>
            <a:endParaRPr lang="en-US"/>
          </a:p>
        </p:txBody>
      </p:sp>
      <p:sp>
        <p:nvSpPr>
          <p:cNvPr id="5" name="Slide Number Placeholder 4"/>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43</a:t>
            </a:fld>
            <a:endParaRPr lang="en"/>
          </a:p>
        </p:txBody>
      </p:sp>
      <p:pic>
        <p:nvPicPr>
          <p:cNvPr id="7" name="Picture 6">
            <a:extLst>
              <a:ext uri="{FF2B5EF4-FFF2-40B4-BE49-F238E27FC236}">
                <a16:creationId xmlns:a16="http://schemas.microsoft.com/office/drawing/2014/main" id="{286674E3-BA8A-44B4-9169-42AC1459E67E}"/>
              </a:ext>
            </a:extLst>
          </p:cNvPr>
          <p:cNvPicPr>
            <a:picLocks noChangeAspect="1"/>
          </p:cNvPicPr>
          <p:nvPr/>
        </p:nvPicPr>
        <p:blipFill>
          <a:blip r:embed="rId2"/>
          <a:stretch>
            <a:fillRect/>
          </a:stretch>
        </p:blipFill>
        <p:spPr>
          <a:xfrm>
            <a:off x="-1" y="1781503"/>
            <a:ext cx="9143999" cy="3361948"/>
          </a:xfrm>
          <a:prstGeom prst="rect">
            <a:avLst/>
          </a:prstGeom>
        </p:spPr>
      </p:pic>
    </p:spTree>
    <p:extLst>
      <p:ext uri="{BB962C8B-B14F-4D97-AF65-F5344CB8AC3E}">
        <p14:creationId xmlns:p14="http://schemas.microsoft.com/office/powerpoint/2010/main" val="65267491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Truy vấn bằng ngôn ngữ MDX</a:t>
            </a:r>
          </a:p>
        </p:txBody>
      </p:sp>
      <p:sp>
        <p:nvSpPr>
          <p:cNvPr id="3" name="Text Placeholder 2"/>
          <p:cNvSpPr>
            <a:spLocks noGrp="1"/>
          </p:cNvSpPr>
          <p:nvPr>
            <p:ph type="body" idx="1"/>
          </p:nvPr>
        </p:nvSpPr>
        <p:spPr>
          <a:xfrm>
            <a:off x="0" y="1063498"/>
            <a:ext cx="9144000" cy="4080001"/>
          </a:xfrm>
        </p:spPr>
        <p:txBody>
          <a:bodyPr/>
          <a:lstStyle/>
          <a:p>
            <a:pPr marL="76200" indent="0">
              <a:buNone/>
            </a:pPr>
            <a:r>
              <a:rPr lang="en-US"/>
              <a:t>Cho </a:t>
            </a:r>
            <a:r>
              <a:rPr lang="en-US" err="1"/>
              <a:t>biết</a:t>
            </a:r>
            <a:r>
              <a:rPr lang="en-US"/>
              <a:t> </a:t>
            </a:r>
            <a:r>
              <a:rPr lang="en-US" err="1"/>
              <a:t>sản</a:t>
            </a:r>
            <a:r>
              <a:rPr lang="en-US"/>
              <a:t> </a:t>
            </a:r>
            <a:r>
              <a:rPr lang="en-US" err="1"/>
              <a:t>phẩm</a:t>
            </a:r>
            <a:r>
              <a:rPr lang="en-US"/>
              <a:t> bánh </a:t>
            </a:r>
            <a:r>
              <a:rPr lang="en-US" err="1"/>
              <a:t>phồng</a:t>
            </a:r>
            <a:r>
              <a:rPr lang="en-US"/>
              <a:t> </a:t>
            </a:r>
            <a:r>
              <a:rPr lang="en-US" err="1"/>
              <a:t>sữa</a:t>
            </a:r>
            <a:r>
              <a:rPr lang="en-US"/>
              <a:t> </a:t>
            </a:r>
            <a:r>
              <a:rPr lang="en-US" err="1"/>
              <a:t>có</a:t>
            </a:r>
            <a:r>
              <a:rPr lang="en-US"/>
              <a:t> </a:t>
            </a:r>
            <a:r>
              <a:rPr lang="en-US" err="1"/>
              <a:t>doanh</a:t>
            </a:r>
            <a:r>
              <a:rPr lang="en-US"/>
              <a:t> </a:t>
            </a:r>
            <a:r>
              <a:rPr lang="en-US" err="1"/>
              <a:t>thu</a:t>
            </a:r>
            <a:r>
              <a:rPr lang="en-US"/>
              <a:t> bao </a:t>
            </a:r>
            <a:r>
              <a:rPr lang="en-US" err="1"/>
              <a:t>nhiêu</a:t>
            </a:r>
            <a:r>
              <a:rPr lang="en-US"/>
              <a:t> </a:t>
            </a:r>
            <a:r>
              <a:rPr lang="en-US" err="1"/>
              <a:t>vào</a:t>
            </a:r>
            <a:r>
              <a:rPr lang="en-US"/>
              <a:t> </a:t>
            </a:r>
            <a:r>
              <a:rPr lang="en-US" err="1"/>
              <a:t>tháng</a:t>
            </a:r>
            <a:r>
              <a:rPr lang="en-US"/>
              <a:t> 5 </a:t>
            </a:r>
          </a:p>
        </p:txBody>
      </p:sp>
      <p:sp>
        <p:nvSpPr>
          <p:cNvPr id="5" name="Slide Number Placeholder 4"/>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44</a:t>
            </a:fld>
            <a:endParaRPr lang="en"/>
          </a:p>
        </p:txBody>
      </p:sp>
      <p:pic>
        <p:nvPicPr>
          <p:cNvPr id="7" name="Picture 6">
            <a:extLst>
              <a:ext uri="{FF2B5EF4-FFF2-40B4-BE49-F238E27FC236}">
                <a16:creationId xmlns:a16="http://schemas.microsoft.com/office/drawing/2014/main" id="{39EF7F3B-FFD6-4296-85FA-988EFC1A54B8}"/>
              </a:ext>
            </a:extLst>
          </p:cNvPr>
          <p:cNvPicPr>
            <a:picLocks noChangeAspect="1"/>
          </p:cNvPicPr>
          <p:nvPr/>
        </p:nvPicPr>
        <p:blipFill>
          <a:blip r:embed="rId2"/>
          <a:stretch>
            <a:fillRect/>
          </a:stretch>
        </p:blipFill>
        <p:spPr>
          <a:xfrm>
            <a:off x="0" y="2010103"/>
            <a:ext cx="9144000" cy="2270234"/>
          </a:xfrm>
          <a:prstGeom prst="rect">
            <a:avLst/>
          </a:prstGeom>
        </p:spPr>
      </p:pic>
    </p:spTree>
    <p:extLst>
      <p:ext uri="{BB962C8B-B14F-4D97-AF65-F5344CB8AC3E}">
        <p14:creationId xmlns:p14="http://schemas.microsoft.com/office/powerpoint/2010/main" val="41778869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Data Minning</a:t>
            </a:r>
          </a:p>
        </p:txBody>
      </p:sp>
      <p:sp>
        <p:nvSpPr>
          <p:cNvPr id="4" name="Text Placeholder 3"/>
          <p:cNvSpPr>
            <a:spLocks noGrp="1"/>
          </p:cNvSpPr>
          <p:nvPr>
            <p:ph type="body" idx="2"/>
          </p:nvPr>
        </p:nvSpPr>
        <p:spPr>
          <a:xfrm>
            <a:off x="4297649" y="1357125"/>
            <a:ext cx="4846351" cy="2684939"/>
          </a:xfrm>
        </p:spPr>
        <p:txBody>
          <a:bodyPr/>
          <a:lstStyle/>
          <a:p>
            <a:pPr marL="76200" indent="0" algn="just">
              <a:buNone/>
            </a:pPr>
            <a:r>
              <a:rPr lang="vi-VN" sz="2000"/>
              <a:t>Dựa theo mô hình trên, ta thấy:</a:t>
            </a:r>
          </a:p>
          <a:p>
            <a:pPr marL="76200" indent="0" algn="just">
              <a:buNone/>
            </a:pPr>
            <a:r>
              <a:rPr lang="vi-VN" sz="2000"/>
              <a:t>Nếu trời nắng, độ ẩm bình thường thì khả năng các bạn nam đi chơi bóng sẽ cao. </a:t>
            </a:r>
            <a:endParaRPr lang="en-US" sz="2000"/>
          </a:p>
          <a:p>
            <a:pPr marL="76200" indent="0" algn="just">
              <a:buNone/>
            </a:pPr>
            <a:r>
              <a:rPr lang="vi-VN" sz="2000"/>
              <a:t>Còn nếu trời nắng, độ ẩm cao thì khả năng các bạn nam sẽ không đi chơi bóng.</a:t>
            </a:r>
          </a:p>
          <a:p>
            <a:endParaRPr lang="en-US"/>
          </a:p>
        </p:txBody>
      </p:sp>
      <p:sp>
        <p:nvSpPr>
          <p:cNvPr id="5" name="Slide Number Placeholder 4"/>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45</a:t>
            </a:fld>
            <a:endParaRPr lang="en"/>
          </a:p>
        </p:txBody>
      </p:sp>
      <p:pic>
        <p:nvPicPr>
          <p:cNvPr id="7" name="Picture 6"/>
          <p:cNvPicPr>
            <a:picLocks noChangeAspect="1"/>
          </p:cNvPicPr>
          <p:nvPr/>
        </p:nvPicPr>
        <p:blipFill>
          <a:blip r:embed="rId2"/>
          <a:stretch>
            <a:fillRect/>
          </a:stretch>
        </p:blipFill>
        <p:spPr>
          <a:xfrm>
            <a:off x="0" y="1063499"/>
            <a:ext cx="4297649" cy="4079952"/>
          </a:xfrm>
          <a:prstGeom prst="rect">
            <a:avLst/>
          </a:prstGeom>
        </p:spPr>
      </p:pic>
    </p:spTree>
    <p:extLst>
      <p:ext uri="{BB962C8B-B14F-4D97-AF65-F5344CB8AC3E}">
        <p14:creationId xmlns:p14="http://schemas.microsoft.com/office/powerpoint/2010/main" val="425527465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Data Minning</a:t>
            </a:r>
          </a:p>
        </p:txBody>
      </p:sp>
      <p:sp>
        <p:nvSpPr>
          <p:cNvPr id="3" name="Text Placeholder 2"/>
          <p:cNvSpPr>
            <a:spLocks noGrp="1"/>
          </p:cNvSpPr>
          <p:nvPr>
            <p:ph type="body" idx="1"/>
          </p:nvPr>
        </p:nvSpPr>
        <p:spPr>
          <a:xfrm>
            <a:off x="0" y="1063498"/>
            <a:ext cx="9144000" cy="4080001"/>
          </a:xfrm>
        </p:spPr>
        <p:txBody>
          <a:bodyPr/>
          <a:lstStyle/>
          <a:p>
            <a:pPr marL="76200" indent="0">
              <a:buNone/>
            </a:pPr>
            <a:r>
              <a:rPr lang="en-US" err="1"/>
              <a:t>Thống</a:t>
            </a:r>
            <a:r>
              <a:rPr lang="en-US"/>
              <a:t> </a:t>
            </a:r>
            <a:r>
              <a:rPr lang="en-US" err="1"/>
              <a:t>kê</a:t>
            </a:r>
            <a:r>
              <a:rPr lang="en-US"/>
              <a:t> % </a:t>
            </a:r>
            <a:r>
              <a:rPr lang="en-US" err="1"/>
              <a:t>giới</a:t>
            </a:r>
            <a:r>
              <a:rPr lang="en-US"/>
              <a:t> </a:t>
            </a:r>
            <a:r>
              <a:rPr lang="en-US" err="1"/>
              <a:t>tính</a:t>
            </a:r>
            <a:r>
              <a:rPr lang="en-US"/>
              <a:t> </a:t>
            </a:r>
            <a:r>
              <a:rPr lang="en-US" err="1"/>
              <a:t>khách</a:t>
            </a:r>
            <a:r>
              <a:rPr lang="en-US"/>
              <a:t> </a:t>
            </a:r>
            <a:r>
              <a:rPr lang="en-US" err="1"/>
              <a:t>hàng</a:t>
            </a:r>
            <a:endParaRPr lang="en-US"/>
          </a:p>
        </p:txBody>
      </p:sp>
      <p:sp>
        <p:nvSpPr>
          <p:cNvPr id="5" name="Slide Number Placeholder 4"/>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46</a:t>
            </a:fld>
            <a:endParaRPr lang="en"/>
          </a:p>
        </p:txBody>
      </p:sp>
      <p:pic>
        <p:nvPicPr>
          <p:cNvPr id="6" name="Picture 5">
            <a:extLst>
              <a:ext uri="{FF2B5EF4-FFF2-40B4-BE49-F238E27FC236}">
                <a16:creationId xmlns:a16="http://schemas.microsoft.com/office/drawing/2014/main" id="{77C96EEF-2004-42EC-8493-1AE7CB7CF6DD}"/>
              </a:ext>
            </a:extLst>
          </p:cNvPr>
          <p:cNvPicPr>
            <a:picLocks noChangeAspect="1"/>
          </p:cNvPicPr>
          <p:nvPr/>
        </p:nvPicPr>
        <p:blipFill>
          <a:blip r:embed="rId2"/>
          <a:stretch>
            <a:fillRect/>
          </a:stretch>
        </p:blipFill>
        <p:spPr>
          <a:xfrm>
            <a:off x="615974" y="1596635"/>
            <a:ext cx="7912051" cy="3546816"/>
          </a:xfrm>
          <a:prstGeom prst="rect">
            <a:avLst/>
          </a:prstGeom>
        </p:spPr>
      </p:pic>
    </p:spTree>
    <p:extLst>
      <p:ext uri="{BB962C8B-B14F-4D97-AF65-F5344CB8AC3E}">
        <p14:creationId xmlns:p14="http://schemas.microsoft.com/office/powerpoint/2010/main" val="23394322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Data Minning</a:t>
            </a:r>
          </a:p>
        </p:txBody>
      </p:sp>
      <p:sp>
        <p:nvSpPr>
          <p:cNvPr id="3" name="Text Placeholder 2"/>
          <p:cNvSpPr>
            <a:spLocks noGrp="1"/>
          </p:cNvSpPr>
          <p:nvPr>
            <p:ph type="body" idx="1"/>
          </p:nvPr>
        </p:nvSpPr>
        <p:spPr>
          <a:xfrm>
            <a:off x="0" y="1063498"/>
            <a:ext cx="9144000" cy="4080001"/>
          </a:xfrm>
        </p:spPr>
        <p:txBody>
          <a:bodyPr/>
          <a:lstStyle/>
          <a:p>
            <a:pPr marL="76200" indent="0">
              <a:buNone/>
            </a:pPr>
            <a:r>
              <a:rPr lang="en-US" err="1"/>
              <a:t>Nghề</a:t>
            </a:r>
            <a:r>
              <a:rPr lang="en-US"/>
              <a:t> </a:t>
            </a:r>
            <a:r>
              <a:rPr lang="en-US" err="1"/>
              <a:t>nghiệp</a:t>
            </a:r>
            <a:r>
              <a:rPr lang="en-US"/>
              <a:t> </a:t>
            </a:r>
            <a:r>
              <a:rPr lang="en-US" err="1"/>
              <a:t>đối</a:t>
            </a:r>
            <a:r>
              <a:rPr lang="en-US"/>
              <a:t> </a:t>
            </a:r>
            <a:r>
              <a:rPr lang="en-US" err="1"/>
              <a:t>tượng</a:t>
            </a:r>
            <a:r>
              <a:rPr lang="en-US"/>
              <a:t> </a:t>
            </a:r>
            <a:r>
              <a:rPr lang="en-US" err="1"/>
              <a:t>phục</a:t>
            </a:r>
            <a:r>
              <a:rPr lang="en-US"/>
              <a:t> </a:t>
            </a:r>
            <a:r>
              <a:rPr lang="en-US" err="1"/>
              <a:t>vụ</a:t>
            </a:r>
            <a:r>
              <a:rPr lang="en-US"/>
              <a:t> :</a:t>
            </a:r>
          </a:p>
        </p:txBody>
      </p:sp>
      <p:sp>
        <p:nvSpPr>
          <p:cNvPr id="5" name="Slide Number Placeholder 4"/>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47</a:t>
            </a:fld>
            <a:endParaRPr lang="en"/>
          </a:p>
        </p:txBody>
      </p:sp>
      <p:pic>
        <p:nvPicPr>
          <p:cNvPr id="7" name="Picture 6">
            <a:extLst>
              <a:ext uri="{FF2B5EF4-FFF2-40B4-BE49-F238E27FC236}">
                <a16:creationId xmlns:a16="http://schemas.microsoft.com/office/drawing/2014/main" id="{7BB6AD74-24D4-4A27-99E6-48019C63AD22}"/>
              </a:ext>
            </a:extLst>
          </p:cNvPr>
          <p:cNvPicPr>
            <a:picLocks noChangeAspect="1"/>
          </p:cNvPicPr>
          <p:nvPr/>
        </p:nvPicPr>
        <p:blipFill>
          <a:blip r:embed="rId2"/>
          <a:stretch>
            <a:fillRect/>
          </a:stretch>
        </p:blipFill>
        <p:spPr>
          <a:xfrm>
            <a:off x="232117" y="1561514"/>
            <a:ext cx="8792308" cy="3581986"/>
          </a:xfrm>
          <a:prstGeom prst="rect">
            <a:avLst/>
          </a:prstGeom>
        </p:spPr>
      </p:pic>
    </p:spTree>
    <p:extLst>
      <p:ext uri="{BB962C8B-B14F-4D97-AF65-F5344CB8AC3E}">
        <p14:creationId xmlns:p14="http://schemas.microsoft.com/office/powerpoint/2010/main" val="255155390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Data Minning</a:t>
            </a:r>
          </a:p>
        </p:txBody>
      </p:sp>
      <p:sp>
        <p:nvSpPr>
          <p:cNvPr id="3" name="Text Placeholder 2"/>
          <p:cNvSpPr>
            <a:spLocks noGrp="1"/>
          </p:cNvSpPr>
          <p:nvPr>
            <p:ph type="body" idx="1"/>
          </p:nvPr>
        </p:nvSpPr>
        <p:spPr>
          <a:xfrm>
            <a:off x="0" y="1063498"/>
            <a:ext cx="9144000" cy="4080001"/>
          </a:xfrm>
        </p:spPr>
        <p:txBody>
          <a:bodyPr/>
          <a:lstStyle/>
          <a:p>
            <a:pPr marL="76200" indent="0">
              <a:buNone/>
            </a:pPr>
            <a:r>
              <a:rPr lang="en-US" err="1"/>
              <a:t>Nhánh</a:t>
            </a:r>
            <a:r>
              <a:rPr lang="en-US"/>
              <a:t> </a:t>
            </a:r>
            <a:r>
              <a:rPr lang="en-US" err="1"/>
              <a:t>cây</a:t>
            </a:r>
            <a:r>
              <a:rPr lang="en-US"/>
              <a:t> </a:t>
            </a:r>
            <a:r>
              <a:rPr lang="en-US" err="1"/>
              <a:t>dựa</a:t>
            </a:r>
            <a:r>
              <a:rPr lang="en-US"/>
              <a:t> </a:t>
            </a:r>
            <a:r>
              <a:rPr lang="en-US" err="1"/>
              <a:t>trên</a:t>
            </a:r>
            <a:r>
              <a:rPr lang="en-US"/>
              <a:t> </a:t>
            </a:r>
            <a:r>
              <a:rPr lang="en-US" err="1"/>
              <a:t>giới</a:t>
            </a:r>
            <a:r>
              <a:rPr lang="en-US"/>
              <a:t> </a:t>
            </a:r>
            <a:r>
              <a:rPr lang="en-US" err="1"/>
              <a:t>tính</a:t>
            </a:r>
            <a:r>
              <a:rPr lang="en-US"/>
              <a:t> </a:t>
            </a:r>
            <a:r>
              <a:rPr lang="en-US" err="1"/>
              <a:t>để</a:t>
            </a:r>
            <a:r>
              <a:rPr lang="en-US"/>
              <a:t> </a:t>
            </a:r>
            <a:r>
              <a:rPr lang="en-US" err="1"/>
              <a:t>biết</a:t>
            </a:r>
            <a:r>
              <a:rPr lang="en-US"/>
              <a:t> </a:t>
            </a:r>
            <a:r>
              <a:rPr lang="en-US" err="1"/>
              <a:t>độ</a:t>
            </a:r>
            <a:r>
              <a:rPr lang="en-US"/>
              <a:t> </a:t>
            </a:r>
            <a:r>
              <a:rPr lang="en-US" err="1"/>
              <a:t>tuổi</a:t>
            </a:r>
            <a:r>
              <a:rPr lang="en-US"/>
              <a:t> </a:t>
            </a:r>
            <a:r>
              <a:rPr lang="en-US" err="1"/>
              <a:t>và</a:t>
            </a:r>
            <a:r>
              <a:rPr lang="en-US"/>
              <a:t> </a:t>
            </a:r>
            <a:r>
              <a:rPr lang="en-US" err="1"/>
              <a:t>nghề</a:t>
            </a:r>
            <a:r>
              <a:rPr lang="en-US"/>
              <a:t> </a:t>
            </a:r>
            <a:r>
              <a:rPr lang="en-US" err="1"/>
              <a:t>nghiệp</a:t>
            </a:r>
            <a:endParaRPr lang="en-US"/>
          </a:p>
        </p:txBody>
      </p:sp>
      <p:sp>
        <p:nvSpPr>
          <p:cNvPr id="5" name="Slide Number Placeholder 4"/>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48</a:t>
            </a:fld>
            <a:endParaRPr lang="en"/>
          </a:p>
        </p:txBody>
      </p:sp>
      <p:pic>
        <p:nvPicPr>
          <p:cNvPr id="7" name="Picture 6">
            <a:extLst>
              <a:ext uri="{FF2B5EF4-FFF2-40B4-BE49-F238E27FC236}">
                <a16:creationId xmlns:a16="http://schemas.microsoft.com/office/drawing/2014/main" id="{46C693AD-5DF1-429A-998D-045D8235A7AD}"/>
              </a:ext>
            </a:extLst>
          </p:cNvPr>
          <p:cNvPicPr>
            <a:picLocks noChangeAspect="1"/>
          </p:cNvPicPr>
          <p:nvPr/>
        </p:nvPicPr>
        <p:blipFill>
          <a:blip r:embed="rId2"/>
          <a:stretch>
            <a:fillRect/>
          </a:stretch>
        </p:blipFill>
        <p:spPr>
          <a:xfrm>
            <a:off x="0" y="1568646"/>
            <a:ext cx="9144000" cy="3378005"/>
          </a:xfrm>
          <a:prstGeom prst="rect">
            <a:avLst/>
          </a:prstGeom>
        </p:spPr>
      </p:pic>
    </p:spTree>
    <p:extLst>
      <p:ext uri="{BB962C8B-B14F-4D97-AF65-F5344CB8AC3E}">
        <p14:creationId xmlns:p14="http://schemas.microsoft.com/office/powerpoint/2010/main" val="362681361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Data Minning</a:t>
            </a:r>
          </a:p>
        </p:txBody>
      </p:sp>
      <p:sp>
        <p:nvSpPr>
          <p:cNvPr id="3" name="Text Placeholder 2"/>
          <p:cNvSpPr>
            <a:spLocks noGrp="1"/>
          </p:cNvSpPr>
          <p:nvPr>
            <p:ph type="body" idx="1"/>
          </p:nvPr>
        </p:nvSpPr>
        <p:spPr>
          <a:xfrm>
            <a:off x="0" y="1063498"/>
            <a:ext cx="9144000" cy="4080001"/>
          </a:xfrm>
        </p:spPr>
        <p:txBody>
          <a:bodyPr/>
          <a:lstStyle/>
          <a:p>
            <a:pPr marL="76200" indent="0">
              <a:buNone/>
            </a:pPr>
            <a:r>
              <a:rPr lang="en-US" err="1"/>
              <a:t>Kết</a:t>
            </a:r>
            <a:r>
              <a:rPr lang="en-US"/>
              <a:t> </a:t>
            </a:r>
            <a:r>
              <a:rPr lang="en-US" err="1"/>
              <a:t>quả</a:t>
            </a:r>
            <a:r>
              <a:rPr lang="en-US"/>
              <a:t> </a:t>
            </a:r>
            <a:r>
              <a:rPr lang="en-US" err="1"/>
              <a:t>dự</a:t>
            </a:r>
            <a:r>
              <a:rPr lang="en-US"/>
              <a:t> </a:t>
            </a:r>
            <a:r>
              <a:rPr lang="en-US" err="1"/>
              <a:t>đoán</a:t>
            </a:r>
            <a:endParaRPr lang="en-US"/>
          </a:p>
        </p:txBody>
      </p:sp>
      <p:sp>
        <p:nvSpPr>
          <p:cNvPr id="5" name="Slide Number Placeholder 4"/>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49</a:t>
            </a:fld>
            <a:endParaRPr lang="en"/>
          </a:p>
        </p:txBody>
      </p:sp>
      <p:pic>
        <p:nvPicPr>
          <p:cNvPr id="7" name="Picture 6">
            <a:extLst>
              <a:ext uri="{FF2B5EF4-FFF2-40B4-BE49-F238E27FC236}">
                <a16:creationId xmlns:a16="http://schemas.microsoft.com/office/drawing/2014/main" id="{5461609A-396D-4072-B95B-251A6DC6FAC0}"/>
              </a:ext>
            </a:extLst>
          </p:cNvPr>
          <p:cNvPicPr>
            <a:picLocks noChangeAspect="1"/>
          </p:cNvPicPr>
          <p:nvPr/>
        </p:nvPicPr>
        <p:blipFill>
          <a:blip r:embed="rId3"/>
          <a:stretch>
            <a:fillRect/>
          </a:stretch>
        </p:blipFill>
        <p:spPr>
          <a:xfrm>
            <a:off x="315310" y="1894748"/>
            <a:ext cx="8686800" cy="1825913"/>
          </a:xfrm>
          <a:prstGeom prst="rect">
            <a:avLst/>
          </a:prstGeom>
        </p:spPr>
      </p:pic>
    </p:spTree>
    <p:extLst>
      <p:ext uri="{BB962C8B-B14F-4D97-AF65-F5344CB8AC3E}">
        <p14:creationId xmlns:p14="http://schemas.microsoft.com/office/powerpoint/2010/main" val="38463186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3" name="Google Shape;213;p13"/>
          <p:cNvSpPr txBox="1">
            <a:spLocks noGrp="1"/>
          </p:cNvSpPr>
          <p:nvPr>
            <p:ph type="body" idx="2"/>
          </p:nvPr>
        </p:nvSpPr>
        <p:spPr>
          <a:xfrm>
            <a:off x="129615" y="1204050"/>
            <a:ext cx="4168035" cy="3452356"/>
          </a:xfrm>
          <a:prstGeom prst="rect">
            <a:avLst/>
          </a:prstGeom>
        </p:spPr>
        <p:txBody>
          <a:bodyPr spcFirstLastPara="1" wrap="square" lIns="91425" tIns="91425" rIns="91425" bIns="91425" anchor="t" anchorCtr="0">
            <a:noAutofit/>
          </a:bodyPr>
          <a:lstStyle/>
          <a:p>
            <a:pPr marL="0" indent="0">
              <a:buNone/>
            </a:pPr>
            <a:r>
              <a:rPr lang="en-US" sz="2000" b="1">
                <a:solidFill>
                  <a:srgbClr val="7BD100"/>
                </a:solidFill>
              </a:rPr>
              <a:t>H</a:t>
            </a:r>
            <a:r>
              <a:rPr lang="en" sz="2000" b="1">
                <a:solidFill>
                  <a:srgbClr val="7BD100"/>
                </a:solidFill>
              </a:rPr>
              <a:t>ướng Chủ Để :</a:t>
            </a:r>
          </a:p>
          <a:p>
            <a:pPr marL="0" indent="0">
              <a:buNone/>
            </a:pPr>
            <a:r>
              <a:rPr lang="vi-VN" sz="1600"/>
              <a:t>Dữ liệu được tổ chức theo chủ đề cụ thể,chỉ chứa thông tin liên quan tới hỗ trợ ra</a:t>
            </a:r>
            <a:r>
              <a:rPr lang="en-US" sz="1600"/>
              <a:t> </a:t>
            </a:r>
            <a:r>
              <a:rPr lang="vi-VN" sz="1600"/>
              <a:t>quyết định</a:t>
            </a:r>
            <a:r>
              <a:rPr lang="en-US" sz="1600"/>
              <a:t>.</a:t>
            </a:r>
          </a:p>
          <a:p>
            <a:pPr marL="0" indent="0">
              <a:buNone/>
            </a:pPr>
            <a:r>
              <a:rPr lang="vi-VN" sz="1600"/>
              <a:t>Cho phép người dùng xác định doanh</a:t>
            </a:r>
            <a:r>
              <a:rPr lang="en-US" sz="1600"/>
              <a:t> </a:t>
            </a:r>
            <a:r>
              <a:rPr lang="vi-VN" sz="1600"/>
              <a:t>nghiệp đang hoạt động như thế nào, tại</a:t>
            </a:r>
            <a:r>
              <a:rPr lang="en-US" sz="1600"/>
              <a:t> </a:t>
            </a:r>
            <a:r>
              <a:rPr lang="vi-VN" sz="1600"/>
              <a:t>sao được hoạt động</a:t>
            </a:r>
            <a:r>
              <a:rPr lang="en-US" sz="1600"/>
              <a:t>, c</a:t>
            </a:r>
            <a:r>
              <a:rPr lang="vi-VN" sz="1600"/>
              <a:t>ung cấp góc nhìn toàn diện hơn</a:t>
            </a:r>
            <a:endParaRPr sz="1400"/>
          </a:p>
        </p:txBody>
      </p:sp>
      <p:sp>
        <p:nvSpPr>
          <p:cNvPr id="212" name="Google Shape;212;p13"/>
          <p:cNvSpPr txBox="1">
            <a:spLocks noGrp="1"/>
          </p:cNvSpPr>
          <p:nvPr>
            <p:ph type="title"/>
          </p:nvPr>
        </p:nvSpPr>
        <p:spPr>
          <a:xfrm>
            <a:off x="457200" y="-1"/>
            <a:ext cx="8229600" cy="1063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a:t>1.2 Đặc Điểm Kho Dữ Liệu</a:t>
            </a:r>
            <a:endParaRPr sz="3200"/>
          </a:p>
        </p:txBody>
      </p:sp>
      <p:sp>
        <p:nvSpPr>
          <p:cNvPr id="214" name="Google Shape;214;p13"/>
          <p:cNvSpPr txBox="1">
            <a:spLocks noGrp="1"/>
          </p:cNvSpPr>
          <p:nvPr>
            <p:ph type="body" idx="2"/>
          </p:nvPr>
        </p:nvSpPr>
        <p:spPr>
          <a:xfrm>
            <a:off x="4658711" y="1204050"/>
            <a:ext cx="3890400" cy="3545801"/>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2000" b="1">
                <a:solidFill>
                  <a:srgbClr val="7BD100"/>
                </a:solidFill>
              </a:rPr>
              <a:t>Tích Hợp :</a:t>
            </a:r>
            <a:endParaRPr lang="en-US" sz="2000" b="1">
              <a:solidFill>
                <a:srgbClr val="7BD100"/>
              </a:solidFill>
            </a:endParaRPr>
          </a:p>
          <a:p>
            <a:pPr marL="0" lvl="0" indent="0" algn="l" rtl="0">
              <a:spcBef>
                <a:spcPts val="600"/>
              </a:spcBef>
              <a:spcAft>
                <a:spcPts val="0"/>
              </a:spcAft>
              <a:buNone/>
            </a:pPr>
            <a:r>
              <a:rPr lang="en-US" sz="1600" err="1">
                <a:latin typeface="Varela Round" panose="020B0604020202020204" charset="-79"/>
                <a:cs typeface="Varela Round" panose="020B0604020202020204" charset="-79"/>
              </a:rPr>
              <a:t>Dữ</a:t>
            </a:r>
            <a:r>
              <a:rPr lang="en-US" sz="1600">
                <a:latin typeface="Varela Round" panose="020B0604020202020204" charset="-79"/>
                <a:cs typeface="Varela Round" panose="020B0604020202020204" charset="-79"/>
              </a:rPr>
              <a:t> </a:t>
            </a:r>
            <a:r>
              <a:rPr lang="en-US" sz="1600" err="1">
                <a:latin typeface="Varela Round" panose="020B0604020202020204" charset="-79"/>
                <a:cs typeface="Varela Round" panose="020B0604020202020204" charset="-79"/>
              </a:rPr>
              <a:t>liệu</a:t>
            </a:r>
            <a:r>
              <a:rPr lang="en-US" sz="1600">
                <a:latin typeface="Varela Round" panose="020B0604020202020204" charset="-79"/>
                <a:cs typeface="Varela Round" panose="020B0604020202020204" charset="-79"/>
              </a:rPr>
              <a:t> </a:t>
            </a:r>
            <a:r>
              <a:rPr lang="en-US" sz="1600" err="1">
                <a:latin typeface="Varela Round" panose="020B0604020202020204" charset="-79"/>
                <a:cs typeface="Varela Round" panose="020B0604020202020204" charset="-79"/>
              </a:rPr>
              <a:t>đến</a:t>
            </a:r>
            <a:r>
              <a:rPr lang="en-US" sz="1600">
                <a:latin typeface="Varela Round" panose="020B0604020202020204" charset="-79"/>
                <a:cs typeface="Varela Round" panose="020B0604020202020204" charset="-79"/>
              </a:rPr>
              <a:t> </a:t>
            </a:r>
            <a:r>
              <a:rPr lang="en-US" sz="1600" err="1">
                <a:latin typeface="Varela Round" panose="020B0604020202020204" charset="-79"/>
                <a:cs typeface="Varela Round" panose="020B0604020202020204" charset="-79"/>
              </a:rPr>
              <a:t>từ</a:t>
            </a:r>
            <a:r>
              <a:rPr lang="en-US" sz="1600">
                <a:latin typeface="Varela Round" panose="020B0604020202020204" charset="-79"/>
                <a:cs typeface="Varela Round" panose="020B0604020202020204" charset="-79"/>
              </a:rPr>
              <a:t> </a:t>
            </a:r>
            <a:r>
              <a:rPr lang="en-US" sz="1600" err="1">
                <a:latin typeface="Varela Round" panose="020B0604020202020204" charset="-79"/>
                <a:cs typeface="Varela Round" panose="020B0604020202020204" charset="-79"/>
              </a:rPr>
              <a:t>nhiều</a:t>
            </a:r>
            <a:r>
              <a:rPr lang="en-US" sz="1600">
                <a:latin typeface="Varela Round" panose="020B0604020202020204" charset="-79"/>
                <a:cs typeface="Varela Round" panose="020B0604020202020204" charset="-79"/>
              </a:rPr>
              <a:t> </a:t>
            </a:r>
            <a:r>
              <a:rPr lang="en-US" sz="1600" err="1">
                <a:latin typeface="Varela Round" panose="020B0604020202020204" charset="-79"/>
                <a:cs typeface="Varela Round" panose="020B0604020202020204" charset="-79"/>
              </a:rPr>
              <a:t>nguồn</a:t>
            </a:r>
            <a:r>
              <a:rPr lang="en-US" sz="1600">
                <a:latin typeface="Varela Round" panose="020B0604020202020204" charset="-79"/>
                <a:cs typeface="Varela Round" panose="020B0604020202020204" charset="-79"/>
              </a:rPr>
              <a:t>, do </a:t>
            </a:r>
            <a:r>
              <a:rPr lang="en-US" sz="1600" err="1">
                <a:latin typeface="Varela Round" panose="020B0604020202020204" charset="-79"/>
                <a:cs typeface="Varela Round" panose="020B0604020202020204" charset="-79"/>
              </a:rPr>
              <a:t>đó</a:t>
            </a:r>
            <a:r>
              <a:rPr lang="en-US" sz="1600">
                <a:latin typeface="Varela Round" panose="020B0604020202020204" charset="-79"/>
                <a:cs typeface="Varela Round" panose="020B0604020202020204" charset="-79"/>
              </a:rPr>
              <a:t> </a:t>
            </a:r>
            <a:r>
              <a:rPr lang="en-US" sz="1600" err="1">
                <a:latin typeface="Varela Round" panose="020B0604020202020204" charset="-79"/>
                <a:cs typeface="Varela Round" panose="020B0604020202020204" charset="-79"/>
              </a:rPr>
              <a:t>cần</a:t>
            </a:r>
            <a:r>
              <a:rPr lang="en-US" sz="1600">
                <a:latin typeface="Varela Round" panose="020B0604020202020204" charset="-79"/>
                <a:cs typeface="Varela Round" panose="020B0604020202020204" charset="-79"/>
              </a:rPr>
              <a:t> </a:t>
            </a:r>
            <a:r>
              <a:rPr lang="en-US" sz="1600" err="1">
                <a:latin typeface="Varela Round" panose="020B0604020202020204" charset="-79"/>
                <a:cs typeface="Varela Round" panose="020B0604020202020204" charset="-79"/>
              </a:rPr>
              <a:t>phải</a:t>
            </a:r>
            <a:r>
              <a:rPr lang="en-US" sz="1600">
                <a:latin typeface="Varela Round" panose="020B0604020202020204" charset="-79"/>
                <a:cs typeface="Varela Round" panose="020B0604020202020204" charset="-79"/>
              </a:rPr>
              <a:t> </a:t>
            </a:r>
            <a:r>
              <a:rPr lang="en-US" sz="1600" err="1">
                <a:latin typeface="Varela Round" panose="020B0604020202020204" charset="-79"/>
                <a:cs typeface="Varela Round" panose="020B0604020202020204" charset="-79"/>
              </a:rPr>
              <a:t>có</a:t>
            </a:r>
            <a:r>
              <a:rPr lang="en-US" sz="1600">
                <a:latin typeface="Varela Round" panose="020B0604020202020204" charset="-79"/>
                <a:cs typeface="Varela Round" panose="020B0604020202020204" charset="-79"/>
              </a:rPr>
              <a:t> 1 </a:t>
            </a:r>
            <a:r>
              <a:rPr lang="en-US" sz="1600" err="1">
                <a:latin typeface="Varela Round" panose="020B0604020202020204" charset="-79"/>
                <a:cs typeface="Varela Round" panose="020B0604020202020204" charset="-79"/>
              </a:rPr>
              <a:t>định</a:t>
            </a:r>
            <a:r>
              <a:rPr lang="en-US" sz="1600">
                <a:latin typeface="Varela Round" panose="020B0604020202020204" charset="-79"/>
                <a:cs typeface="Varela Round" panose="020B0604020202020204" charset="-79"/>
              </a:rPr>
              <a:t> </a:t>
            </a:r>
            <a:r>
              <a:rPr lang="en-US" sz="1600" err="1">
                <a:latin typeface="Varela Round" panose="020B0604020202020204" charset="-79"/>
                <a:cs typeface="Varela Round" panose="020B0604020202020204" charset="-79"/>
              </a:rPr>
              <a:t>dạng</a:t>
            </a:r>
            <a:r>
              <a:rPr lang="en-US" sz="1600">
                <a:latin typeface="Varela Round" panose="020B0604020202020204" charset="-79"/>
                <a:cs typeface="Varela Round" panose="020B0604020202020204" charset="-79"/>
              </a:rPr>
              <a:t> </a:t>
            </a:r>
            <a:r>
              <a:rPr lang="en-US" sz="1600" err="1">
                <a:latin typeface="Varela Round" panose="020B0604020202020204" charset="-79"/>
                <a:cs typeface="Varela Round" panose="020B0604020202020204" charset="-79"/>
              </a:rPr>
              <a:t>nhất</a:t>
            </a:r>
            <a:r>
              <a:rPr lang="en-US" sz="1600">
                <a:latin typeface="Varela Round" panose="020B0604020202020204" charset="-79"/>
                <a:cs typeface="Varela Round" panose="020B0604020202020204" charset="-79"/>
              </a:rPr>
              <a:t> </a:t>
            </a:r>
            <a:r>
              <a:rPr lang="en-US" sz="1600" err="1">
                <a:latin typeface="Varela Round" panose="020B0604020202020204" charset="-79"/>
                <a:cs typeface="Varela Round" panose="020B0604020202020204" charset="-79"/>
              </a:rPr>
              <a:t>quán</a:t>
            </a:r>
            <a:r>
              <a:rPr lang="en-US" sz="1600">
                <a:latin typeface="Varela Round" panose="020B0604020202020204" charset="-79"/>
                <a:cs typeface="Varela Round" panose="020B0604020202020204" charset="-79"/>
              </a:rPr>
              <a:t>.</a:t>
            </a:r>
          </a:p>
          <a:p>
            <a:pPr marL="0" lvl="0" indent="0" algn="l" rtl="0">
              <a:spcBef>
                <a:spcPts val="600"/>
              </a:spcBef>
              <a:spcAft>
                <a:spcPts val="0"/>
              </a:spcAft>
              <a:buNone/>
            </a:pPr>
            <a:r>
              <a:rPr lang="en-US" sz="1600" err="1">
                <a:latin typeface="Varela Round" panose="020B0604020202020204" charset="-79"/>
                <a:cs typeface="Varela Round" panose="020B0604020202020204" charset="-79"/>
              </a:rPr>
              <a:t>Dữ</a:t>
            </a:r>
            <a:r>
              <a:rPr lang="en-US" sz="1600">
                <a:latin typeface="Varela Round" panose="020B0604020202020204" charset="-79"/>
                <a:cs typeface="Varela Round" panose="020B0604020202020204" charset="-79"/>
              </a:rPr>
              <a:t> </a:t>
            </a:r>
            <a:r>
              <a:rPr lang="en-US" sz="1600" err="1">
                <a:latin typeface="Varela Round" panose="020B0604020202020204" charset="-79"/>
                <a:cs typeface="Varela Round" panose="020B0604020202020204" charset="-79"/>
              </a:rPr>
              <a:t>liệu</a:t>
            </a:r>
            <a:r>
              <a:rPr lang="en-US" sz="1600">
                <a:latin typeface="Varela Round" panose="020B0604020202020204" charset="-79"/>
                <a:cs typeface="Varela Round" panose="020B0604020202020204" charset="-79"/>
              </a:rPr>
              <a:t> </a:t>
            </a:r>
            <a:r>
              <a:rPr lang="en-US" sz="1600" err="1">
                <a:latin typeface="Varela Round" panose="020B0604020202020204" charset="-79"/>
                <a:cs typeface="Varela Round" panose="020B0604020202020204" charset="-79"/>
              </a:rPr>
              <a:t>được</a:t>
            </a:r>
            <a:r>
              <a:rPr lang="en-US" sz="1600">
                <a:latin typeface="Varela Round" panose="020B0604020202020204" charset="-79"/>
                <a:cs typeface="Varela Round" panose="020B0604020202020204" charset="-79"/>
              </a:rPr>
              <a:t> </a:t>
            </a:r>
            <a:r>
              <a:rPr lang="en-US" sz="1600" err="1">
                <a:latin typeface="Varela Round" panose="020B0604020202020204" charset="-79"/>
                <a:cs typeface="Varela Round" panose="020B0604020202020204" charset="-79"/>
              </a:rPr>
              <a:t>tìm</a:t>
            </a:r>
            <a:r>
              <a:rPr lang="en-US" sz="1600">
                <a:latin typeface="Varela Round" panose="020B0604020202020204" charset="-79"/>
                <a:cs typeface="Varela Round" panose="020B0604020202020204" charset="-79"/>
              </a:rPr>
              <a:t> </a:t>
            </a:r>
            <a:r>
              <a:rPr lang="en-US" sz="1600" err="1">
                <a:latin typeface="Varela Round" panose="020B0604020202020204" charset="-79"/>
                <a:cs typeface="Varela Round" panose="020B0604020202020204" charset="-79"/>
              </a:rPr>
              <a:t>thấy</a:t>
            </a:r>
            <a:r>
              <a:rPr lang="en-US" sz="1600">
                <a:latin typeface="Varela Round" panose="020B0604020202020204" charset="-79"/>
                <a:cs typeface="Varela Round" panose="020B0604020202020204" charset="-79"/>
              </a:rPr>
              <a:t> </a:t>
            </a:r>
            <a:r>
              <a:rPr lang="en-US" sz="1600" err="1">
                <a:latin typeface="Varela Round" panose="020B0604020202020204" charset="-79"/>
                <a:cs typeface="Varela Round" panose="020B0604020202020204" charset="-79"/>
              </a:rPr>
              <a:t>trong</a:t>
            </a:r>
            <a:r>
              <a:rPr lang="en-US" sz="1600">
                <a:latin typeface="Varela Round" panose="020B0604020202020204" charset="-79"/>
                <a:cs typeface="Varela Round" panose="020B0604020202020204" charset="-79"/>
              </a:rPr>
              <a:t> </a:t>
            </a:r>
            <a:r>
              <a:rPr lang="en-US" sz="1600" err="1">
                <a:latin typeface="Varela Round" panose="020B0604020202020204" charset="-79"/>
                <a:cs typeface="Varela Round" panose="020B0604020202020204" charset="-79"/>
              </a:rPr>
              <a:t>kho</a:t>
            </a:r>
            <a:r>
              <a:rPr lang="en-US" sz="1600">
                <a:latin typeface="Varela Round" panose="020B0604020202020204" charset="-79"/>
                <a:cs typeface="Varela Round" panose="020B0604020202020204" charset="-79"/>
              </a:rPr>
              <a:t> </a:t>
            </a:r>
            <a:r>
              <a:rPr lang="en-US" sz="1600" err="1">
                <a:latin typeface="Varela Round" panose="020B0604020202020204" charset="-79"/>
                <a:cs typeface="Varela Round" panose="020B0604020202020204" charset="-79"/>
              </a:rPr>
              <a:t>dữ</a:t>
            </a:r>
            <a:r>
              <a:rPr lang="en-US" sz="1600">
                <a:latin typeface="Varela Round" panose="020B0604020202020204" charset="-79"/>
                <a:cs typeface="Varela Round" panose="020B0604020202020204" charset="-79"/>
              </a:rPr>
              <a:t> </a:t>
            </a:r>
            <a:r>
              <a:rPr lang="en-US" sz="1600" err="1">
                <a:latin typeface="Varela Round" panose="020B0604020202020204" charset="-79"/>
                <a:cs typeface="Varela Round" panose="020B0604020202020204" charset="-79"/>
              </a:rPr>
              <a:t>liệu</a:t>
            </a:r>
            <a:r>
              <a:rPr lang="en-US" sz="1600">
                <a:latin typeface="Varela Round" panose="020B0604020202020204" charset="-79"/>
                <a:cs typeface="Varela Round" panose="020B0604020202020204" charset="-79"/>
              </a:rPr>
              <a:t> </a:t>
            </a:r>
            <a:r>
              <a:rPr lang="en-US" sz="1600" err="1">
                <a:latin typeface="Varela Round" panose="020B0604020202020204" charset="-79"/>
                <a:cs typeface="Varela Round" panose="020B0604020202020204" charset="-79"/>
              </a:rPr>
              <a:t>phải</a:t>
            </a:r>
            <a:r>
              <a:rPr lang="en-US" sz="1600">
                <a:latin typeface="Varela Round" panose="020B0604020202020204" charset="-79"/>
                <a:cs typeface="Varela Round" panose="020B0604020202020204" charset="-79"/>
              </a:rPr>
              <a:t> </a:t>
            </a:r>
            <a:r>
              <a:rPr lang="en-US" sz="1600" err="1">
                <a:latin typeface="Varela Round" panose="020B0604020202020204" charset="-79"/>
                <a:cs typeface="Varela Round" panose="020B0604020202020204" charset="-79"/>
              </a:rPr>
              <a:t>được</a:t>
            </a:r>
            <a:r>
              <a:rPr lang="en-US" sz="1600">
                <a:latin typeface="Varela Round" panose="020B0604020202020204" charset="-79"/>
                <a:cs typeface="Varela Round" panose="020B0604020202020204" charset="-79"/>
              </a:rPr>
              <a:t> </a:t>
            </a:r>
            <a:r>
              <a:rPr lang="en-US" sz="1600" err="1">
                <a:latin typeface="Varela Round" panose="020B0604020202020204" charset="-79"/>
                <a:cs typeface="Varela Round" panose="020B0604020202020204" charset="-79"/>
              </a:rPr>
              <a:t>tích</a:t>
            </a:r>
            <a:r>
              <a:rPr lang="en-US" sz="1600">
                <a:latin typeface="Varela Round" panose="020B0604020202020204" charset="-79"/>
                <a:cs typeface="Varela Round" panose="020B0604020202020204" charset="-79"/>
              </a:rPr>
              <a:t> </a:t>
            </a:r>
            <a:r>
              <a:rPr lang="en-US" sz="1600" err="1">
                <a:latin typeface="Varela Round" panose="020B0604020202020204" charset="-79"/>
                <a:cs typeface="Varela Round" panose="020B0604020202020204" charset="-79"/>
              </a:rPr>
              <a:t>hợp</a:t>
            </a:r>
            <a:r>
              <a:rPr lang="en-US" sz="1600">
                <a:latin typeface="Varela Round" panose="020B0604020202020204" charset="-79"/>
                <a:cs typeface="Varela Round" panose="020B0604020202020204" charset="-79"/>
              </a:rPr>
              <a:t> </a:t>
            </a:r>
            <a:r>
              <a:rPr lang="en-US" sz="1600" err="1">
                <a:latin typeface="Varela Round" panose="020B0604020202020204" charset="-79"/>
                <a:cs typeface="Varela Round" panose="020B0604020202020204" charset="-79"/>
              </a:rPr>
              <a:t>vì</a:t>
            </a:r>
            <a:r>
              <a:rPr lang="en-US" sz="1600">
                <a:latin typeface="Varela Round" panose="020B0604020202020204" charset="-79"/>
                <a:cs typeface="Varela Round" panose="020B0604020202020204" charset="-79"/>
              </a:rPr>
              <a:t> </a:t>
            </a:r>
            <a:r>
              <a:rPr lang="en-US" sz="1600" err="1">
                <a:latin typeface="Varela Round" panose="020B0604020202020204" charset="-79"/>
                <a:cs typeface="Varela Round" panose="020B0604020202020204" charset="-79"/>
              </a:rPr>
              <a:t>nó</a:t>
            </a:r>
            <a:r>
              <a:rPr lang="en-US" sz="1600">
                <a:latin typeface="Varela Round" panose="020B0604020202020204" charset="-79"/>
                <a:cs typeface="Varela Round" panose="020B0604020202020204" charset="-79"/>
              </a:rPr>
              <a:t> </a:t>
            </a:r>
            <a:r>
              <a:rPr lang="en-US" sz="1600" err="1">
                <a:latin typeface="Varela Round" panose="020B0604020202020204" charset="-79"/>
                <a:cs typeface="Varela Round" panose="020B0604020202020204" charset="-79"/>
              </a:rPr>
              <a:t>đến</a:t>
            </a:r>
            <a:r>
              <a:rPr lang="en-US" sz="1600">
                <a:latin typeface="Varela Round" panose="020B0604020202020204" charset="-79"/>
                <a:cs typeface="Varela Round" panose="020B0604020202020204" charset="-79"/>
              </a:rPr>
              <a:t> </a:t>
            </a:r>
            <a:r>
              <a:rPr lang="en-US" sz="1600" err="1">
                <a:latin typeface="Varela Round" panose="020B0604020202020204" charset="-79"/>
                <a:cs typeface="Varela Round" panose="020B0604020202020204" charset="-79"/>
              </a:rPr>
              <a:t>từ</a:t>
            </a:r>
            <a:r>
              <a:rPr lang="en-US" sz="1600">
                <a:latin typeface="Varela Round" panose="020B0604020202020204" charset="-79"/>
                <a:cs typeface="Varela Round" panose="020B0604020202020204" charset="-79"/>
              </a:rPr>
              <a:t> </a:t>
            </a:r>
            <a:r>
              <a:rPr lang="en-US" sz="1600" err="1">
                <a:latin typeface="Varela Round" panose="020B0604020202020204" charset="-79"/>
                <a:cs typeface="Varela Round" panose="020B0604020202020204" charset="-79"/>
              </a:rPr>
              <a:t>một</a:t>
            </a:r>
            <a:r>
              <a:rPr lang="en-US" sz="1600">
                <a:latin typeface="Varela Round" panose="020B0604020202020204" charset="-79"/>
                <a:cs typeface="Varela Round" panose="020B0604020202020204" charset="-79"/>
              </a:rPr>
              <a:t> </a:t>
            </a:r>
            <a:r>
              <a:rPr lang="en-US" sz="1600" err="1">
                <a:latin typeface="Varela Round" panose="020B0604020202020204" charset="-79"/>
                <a:cs typeface="Varela Round" panose="020B0604020202020204" charset="-79"/>
              </a:rPr>
              <a:t>số</a:t>
            </a:r>
            <a:r>
              <a:rPr lang="en-US" sz="1600">
                <a:latin typeface="Varela Round" panose="020B0604020202020204" charset="-79"/>
                <a:cs typeface="Varela Round" panose="020B0604020202020204" charset="-79"/>
              </a:rPr>
              <a:t> </a:t>
            </a:r>
            <a:r>
              <a:rPr lang="en-US" sz="1600" err="1">
                <a:latin typeface="Varela Round" panose="020B0604020202020204" charset="-79"/>
                <a:cs typeface="Varela Round" panose="020B0604020202020204" charset="-79"/>
              </a:rPr>
              <a:t>hệ</a:t>
            </a:r>
            <a:r>
              <a:rPr lang="en-US" sz="1600">
                <a:latin typeface="Varela Round" panose="020B0604020202020204" charset="-79"/>
                <a:cs typeface="Varela Round" panose="020B0604020202020204" charset="-79"/>
              </a:rPr>
              <a:t> </a:t>
            </a:r>
            <a:r>
              <a:rPr lang="en-US" sz="1600" err="1">
                <a:latin typeface="Varela Round" panose="020B0604020202020204" charset="-79"/>
                <a:cs typeface="Varela Round" panose="020B0604020202020204" charset="-79"/>
              </a:rPr>
              <a:t>thống</a:t>
            </a:r>
            <a:r>
              <a:rPr lang="en-US" sz="1600">
                <a:latin typeface="Varela Round" panose="020B0604020202020204" charset="-79"/>
                <a:cs typeface="Varela Round" panose="020B0604020202020204" charset="-79"/>
              </a:rPr>
              <a:t> </a:t>
            </a:r>
            <a:r>
              <a:rPr lang="en-US" sz="1600" err="1">
                <a:latin typeface="Varela Round" panose="020B0604020202020204" charset="-79"/>
                <a:cs typeface="Varela Round" panose="020B0604020202020204" charset="-79"/>
              </a:rPr>
              <a:t>hoạt</a:t>
            </a:r>
            <a:r>
              <a:rPr lang="en-US" sz="1600">
                <a:latin typeface="Varela Round" panose="020B0604020202020204" charset="-79"/>
                <a:cs typeface="Varela Round" panose="020B0604020202020204" charset="-79"/>
              </a:rPr>
              <a:t> </a:t>
            </a:r>
            <a:r>
              <a:rPr lang="en-US" sz="1600" err="1">
                <a:latin typeface="Varela Round" panose="020B0604020202020204" charset="-79"/>
                <a:cs typeface="Varela Round" panose="020B0604020202020204" charset="-79"/>
              </a:rPr>
              <a:t>động</a:t>
            </a:r>
            <a:r>
              <a:rPr lang="en-US" sz="1600">
                <a:latin typeface="Varela Round" panose="020B0604020202020204" charset="-79"/>
                <a:cs typeface="Varela Round" panose="020B0604020202020204" charset="-79"/>
              </a:rPr>
              <a:t> do </a:t>
            </a:r>
            <a:r>
              <a:rPr lang="en-US" sz="1600" err="1">
                <a:latin typeface="Varela Round" panose="020B0604020202020204" charset="-79"/>
                <a:cs typeface="Varela Round" panose="020B0604020202020204" charset="-79"/>
              </a:rPr>
              <a:t>đó</a:t>
            </a:r>
            <a:r>
              <a:rPr lang="en-US" sz="1600">
                <a:latin typeface="Varela Round" panose="020B0604020202020204" charset="-79"/>
                <a:cs typeface="Varela Round" panose="020B0604020202020204" charset="-79"/>
              </a:rPr>
              <a:t> </a:t>
            </a:r>
            <a:r>
              <a:rPr lang="en-US" sz="1600" err="1">
                <a:latin typeface="Varela Round" panose="020B0604020202020204" charset="-79"/>
                <a:cs typeface="Varela Round" panose="020B0604020202020204" charset="-79"/>
              </a:rPr>
              <a:t>tất</a:t>
            </a:r>
            <a:r>
              <a:rPr lang="en-US" sz="1600">
                <a:latin typeface="Varela Round" panose="020B0604020202020204" charset="-79"/>
                <a:cs typeface="Varela Round" panose="020B0604020202020204" charset="-79"/>
              </a:rPr>
              <a:t> </a:t>
            </a:r>
            <a:r>
              <a:rPr lang="en-US" sz="1600" err="1">
                <a:latin typeface="Varela Round" panose="020B0604020202020204" charset="-79"/>
                <a:cs typeface="Varela Round" panose="020B0604020202020204" charset="-79"/>
              </a:rPr>
              <a:t>cả</a:t>
            </a:r>
            <a:r>
              <a:rPr lang="en-US" sz="1600">
                <a:latin typeface="Varela Round" panose="020B0604020202020204" charset="-79"/>
                <a:cs typeface="Varela Round" panose="020B0604020202020204" charset="-79"/>
              </a:rPr>
              <a:t> </a:t>
            </a:r>
            <a:r>
              <a:rPr lang="en-US" sz="1600" err="1">
                <a:latin typeface="Varela Round" panose="020B0604020202020204" charset="-79"/>
                <a:cs typeface="Varela Round" panose="020B0604020202020204" charset="-79"/>
              </a:rPr>
              <a:t>các</a:t>
            </a:r>
            <a:r>
              <a:rPr lang="en-US" sz="1600">
                <a:latin typeface="Varela Round" panose="020B0604020202020204" charset="-79"/>
                <a:cs typeface="Varela Round" panose="020B0604020202020204" charset="-79"/>
              </a:rPr>
              <a:t> </a:t>
            </a:r>
            <a:r>
              <a:rPr lang="en-US" sz="1600" err="1">
                <a:latin typeface="Varela Round" panose="020B0604020202020204" charset="-79"/>
                <a:cs typeface="Varela Round" panose="020B0604020202020204" charset="-79"/>
              </a:rPr>
              <a:t>mâu</a:t>
            </a:r>
            <a:r>
              <a:rPr lang="en-US" sz="1600">
                <a:latin typeface="Varela Round" panose="020B0604020202020204" charset="-79"/>
                <a:cs typeface="Varela Round" panose="020B0604020202020204" charset="-79"/>
              </a:rPr>
              <a:t> </a:t>
            </a:r>
            <a:r>
              <a:rPr lang="en-US" sz="1600" err="1">
                <a:latin typeface="Varela Round" panose="020B0604020202020204" charset="-79"/>
                <a:cs typeface="Varela Round" panose="020B0604020202020204" charset="-79"/>
              </a:rPr>
              <a:t>thuẫn</a:t>
            </a:r>
            <a:r>
              <a:rPr lang="en-US" sz="1600">
                <a:latin typeface="Varela Round" panose="020B0604020202020204" charset="-79"/>
                <a:cs typeface="Varela Round" panose="020B0604020202020204" charset="-79"/>
              </a:rPr>
              <a:t> </a:t>
            </a:r>
            <a:r>
              <a:rPr lang="en-US" sz="1600" err="1">
                <a:latin typeface="Varela Round" panose="020B0604020202020204" charset="-79"/>
                <a:cs typeface="Varela Round" panose="020B0604020202020204" charset="-79"/>
              </a:rPr>
              <a:t>phải</a:t>
            </a:r>
            <a:r>
              <a:rPr lang="en-US" sz="1600">
                <a:latin typeface="Varela Round" panose="020B0604020202020204" charset="-79"/>
                <a:cs typeface="Varela Round" panose="020B0604020202020204" charset="-79"/>
              </a:rPr>
              <a:t> </a:t>
            </a:r>
            <a:r>
              <a:rPr lang="en-US" sz="1600" err="1">
                <a:latin typeface="Varela Round" panose="020B0604020202020204" charset="-79"/>
                <a:cs typeface="Varela Round" panose="020B0604020202020204" charset="-79"/>
              </a:rPr>
              <a:t>được</a:t>
            </a:r>
            <a:r>
              <a:rPr lang="en-US" sz="1600">
                <a:latin typeface="Varela Round" panose="020B0604020202020204" charset="-79"/>
                <a:cs typeface="Varela Round" panose="020B0604020202020204" charset="-79"/>
              </a:rPr>
              <a:t> </a:t>
            </a:r>
            <a:r>
              <a:rPr lang="en-US" sz="1600" err="1">
                <a:latin typeface="Varela Round" panose="020B0604020202020204" charset="-79"/>
                <a:cs typeface="Varela Round" panose="020B0604020202020204" charset="-79"/>
              </a:rPr>
              <a:t>loại</a:t>
            </a:r>
            <a:r>
              <a:rPr lang="en-US" sz="1600">
                <a:latin typeface="Varela Round" panose="020B0604020202020204" charset="-79"/>
                <a:cs typeface="Varela Round" panose="020B0604020202020204" charset="-79"/>
              </a:rPr>
              <a:t> </a:t>
            </a:r>
            <a:r>
              <a:rPr lang="en-US" sz="1600" err="1">
                <a:latin typeface="Varela Round" panose="020B0604020202020204" charset="-79"/>
                <a:cs typeface="Varela Round" panose="020B0604020202020204" charset="-79"/>
              </a:rPr>
              <a:t>bỏ</a:t>
            </a:r>
            <a:r>
              <a:rPr lang="en-US" sz="1600">
                <a:latin typeface="Varela Round" panose="020B0604020202020204" charset="-79"/>
                <a:cs typeface="Varela Round" panose="020B0604020202020204" charset="-79"/>
              </a:rPr>
              <a:t>. </a:t>
            </a:r>
            <a:r>
              <a:rPr lang="en-US" sz="1600" err="1">
                <a:latin typeface="Varela Round" panose="020B0604020202020204" charset="-79"/>
                <a:cs typeface="Varela Round" panose="020B0604020202020204" charset="-79"/>
              </a:rPr>
              <a:t>Tính</a:t>
            </a:r>
            <a:r>
              <a:rPr lang="en-US" sz="1600">
                <a:latin typeface="Varela Round" panose="020B0604020202020204" charset="-79"/>
                <a:cs typeface="Varela Round" panose="020B0604020202020204" charset="-79"/>
              </a:rPr>
              <a:t> </a:t>
            </a:r>
            <a:r>
              <a:rPr lang="en-US" sz="1600" err="1">
                <a:latin typeface="Varela Round" panose="020B0604020202020204" charset="-79"/>
                <a:cs typeface="Varela Round" panose="020B0604020202020204" charset="-79"/>
              </a:rPr>
              <a:t>nhất</a:t>
            </a:r>
            <a:r>
              <a:rPr lang="en-US" sz="1600">
                <a:latin typeface="Varela Round" panose="020B0604020202020204" charset="-79"/>
                <a:cs typeface="Varela Round" panose="020B0604020202020204" charset="-79"/>
              </a:rPr>
              <a:t> </a:t>
            </a:r>
            <a:r>
              <a:rPr lang="en-US" sz="1600" err="1">
                <a:latin typeface="Varela Round" panose="020B0604020202020204" charset="-79"/>
                <a:cs typeface="Varela Round" panose="020B0604020202020204" charset="-79"/>
              </a:rPr>
              <a:t>quán</a:t>
            </a:r>
            <a:r>
              <a:rPr lang="en-US" sz="1600">
                <a:latin typeface="Varela Round" panose="020B0604020202020204" charset="-79"/>
                <a:cs typeface="Varela Round" panose="020B0604020202020204" charset="-79"/>
              </a:rPr>
              <a:t> bao </a:t>
            </a:r>
            <a:r>
              <a:rPr lang="en-US" sz="1600" err="1">
                <a:latin typeface="Varela Round" panose="020B0604020202020204" charset="-79"/>
                <a:cs typeface="Varela Round" panose="020B0604020202020204" charset="-79"/>
              </a:rPr>
              <a:t>gôm</a:t>
            </a:r>
            <a:r>
              <a:rPr lang="en-US" sz="1600">
                <a:latin typeface="Varela Round" panose="020B0604020202020204" charset="-79"/>
                <a:cs typeface="Varela Round" panose="020B0604020202020204" charset="-79"/>
              </a:rPr>
              <a:t> </a:t>
            </a:r>
            <a:r>
              <a:rPr lang="en-US" sz="1600" err="1">
                <a:latin typeface="Varela Round" panose="020B0604020202020204" charset="-79"/>
                <a:cs typeface="Varela Round" panose="020B0604020202020204" charset="-79"/>
              </a:rPr>
              <a:t>các</a:t>
            </a:r>
            <a:r>
              <a:rPr lang="en-US" sz="1600">
                <a:latin typeface="Varela Round" panose="020B0604020202020204" charset="-79"/>
                <a:cs typeface="Varela Round" panose="020B0604020202020204" charset="-79"/>
              </a:rPr>
              <a:t> </a:t>
            </a:r>
            <a:r>
              <a:rPr lang="en-US" sz="1600" err="1">
                <a:latin typeface="Varela Round" panose="020B0604020202020204" charset="-79"/>
                <a:cs typeface="Varela Round" panose="020B0604020202020204" charset="-79"/>
              </a:rPr>
              <a:t>quy</a:t>
            </a:r>
            <a:r>
              <a:rPr lang="en-US" sz="1600">
                <a:latin typeface="Varela Round" panose="020B0604020202020204" charset="-79"/>
                <a:cs typeface="Varela Round" panose="020B0604020202020204" charset="-79"/>
              </a:rPr>
              <a:t> </a:t>
            </a:r>
            <a:r>
              <a:rPr lang="en-US" sz="1600" err="1">
                <a:latin typeface="Varela Round" panose="020B0604020202020204" charset="-79"/>
                <a:cs typeface="Varela Round" panose="020B0604020202020204" charset="-79"/>
              </a:rPr>
              <a:t>ước</a:t>
            </a:r>
            <a:r>
              <a:rPr lang="en-US" sz="1600">
                <a:latin typeface="Varela Round" panose="020B0604020202020204" charset="-79"/>
                <a:cs typeface="Varela Round" panose="020B0604020202020204" charset="-79"/>
              </a:rPr>
              <a:t> </a:t>
            </a:r>
            <a:r>
              <a:rPr lang="en-US" sz="1600" err="1">
                <a:latin typeface="Varela Round" panose="020B0604020202020204" charset="-79"/>
                <a:cs typeface="Varela Round" panose="020B0604020202020204" charset="-79"/>
              </a:rPr>
              <a:t>đặt</a:t>
            </a:r>
            <a:r>
              <a:rPr lang="en-US" sz="1600">
                <a:latin typeface="Varela Round" panose="020B0604020202020204" charset="-79"/>
                <a:cs typeface="Varela Round" panose="020B0604020202020204" charset="-79"/>
              </a:rPr>
              <a:t> </a:t>
            </a:r>
            <a:r>
              <a:rPr lang="en-US" sz="1600" err="1">
                <a:latin typeface="Varela Round" panose="020B0604020202020204" charset="-79"/>
                <a:cs typeface="Varela Round" panose="020B0604020202020204" charset="-79"/>
              </a:rPr>
              <a:t>tên</a:t>
            </a:r>
            <a:r>
              <a:rPr lang="en-US" sz="1600">
                <a:latin typeface="Varela Round" panose="020B0604020202020204" charset="-79"/>
                <a:cs typeface="Varela Round" panose="020B0604020202020204" charset="-79"/>
              </a:rPr>
              <a:t>, </a:t>
            </a:r>
            <a:r>
              <a:rPr lang="en-US" sz="1600" err="1">
                <a:latin typeface="Varela Round" panose="020B0604020202020204" charset="-79"/>
                <a:cs typeface="Varela Round" panose="020B0604020202020204" charset="-79"/>
              </a:rPr>
              <a:t>đo</a:t>
            </a:r>
            <a:r>
              <a:rPr lang="en-US" sz="1600">
                <a:latin typeface="Varela Round" panose="020B0604020202020204" charset="-79"/>
                <a:cs typeface="Varela Round" panose="020B0604020202020204" charset="-79"/>
              </a:rPr>
              <a:t> </a:t>
            </a:r>
            <a:r>
              <a:rPr lang="en-US" sz="1600" err="1">
                <a:latin typeface="Varela Round" panose="020B0604020202020204" charset="-79"/>
                <a:cs typeface="Varela Round" panose="020B0604020202020204" charset="-79"/>
              </a:rPr>
              <a:t>lường</a:t>
            </a:r>
            <a:r>
              <a:rPr lang="en-US" sz="1600">
                <a:latin typeface="Varela Round" panose="020B0604020202020204" charset="-79"/>
                <a:cs typeface="Varela Round" panose="020B0604020202020204" charset="-79"/>
              </a:rPr>
              <a:t> </a:t>
            </a:r>
            <a:r>
              <a:rPr lang="en-US" sz="1600" err="1">
                <a:latin typeface="Varela Round" panose="020B0604020202020204" charset="-79"/>
                <a:cs typeface="Varela Round" panose="020B0604020202020204" charset="-79"/>
              </a:rPr>
              <a:t>các</a:t>
            </a:r>
            <a:r>
              <a:rPr lang="en-US" sz="1600">
                <a:latin typeface="Varela Round" panose="020B0604020202020204" charset="-79"/>
                <a:cs typeface="Varela Round" panose="020B0604020202020204" charset="-79"/>
              </a:rPr>
              <a:t> </a:t>
            </a:r>
            <a:r>
              <a:rPr lang="en-US" sz="1600" err="1">
                <a:latin typeface="Varela Round" panose="020B0604020202020204" charset="-79"/>
                <a:cs typeface="Varela Round" panose="020B0604020202020204" charset="-79"/>
              </a:rPr>
              <a:t>biến</a:t>
            </a:r>
            <a:r>
              <a:rPr lang="en-US" sz="1600">
                <a:latin typeface="Varela Round" panose="020B0604020202020204" charset="-79"/>
                <a:cs typeface="Varela Round" panose="020B0604020202020204" charset="-79"/>
              </a:rPr>
              <a:t>, </a:t>
            </a:r>
            <a:r>
              <a:rPr lang="en-US" sz="1600" err="1">
                <a:latin typeface="Varela Round" panose="020B0604020202020204" charset="-79"/>
                <a:cs typeface="Varela Round" panose="020B0604020202020204" charset="-79"/>
              </a:rPr>
              <a:t>cấu</a:t>
            </a:r>
            <a:r>
              <a:rPr lang="en-US" sz="1600">
                <a:latin typeface="Varela Round" panose="020B0604020202020204" charset="-79"/>
                <a:cs typeface="Varela Round" panose="020B0604020202020204" charset="-79"/>
              </a:rPr>
              <a:t> </a:t>
            </a:r>
            <a:r>
              <a:rPr lang="en-US" sz="1600" err="1">
                <a:latin typeface="Varela Round" panose="020B0604020202020204" charset="-79"/>
                <a:cs typeface="Varela Round" panose="020B0604020202020204" charset="-79"/>
              </a:rPr>
              <a:t>trúc</a:t>
            </a:r>
            <a:r>
              <a:rPr lang="en-US" sz="1600">
                <a:latin typeface="Varela Round" panose="020B0604020202020204" charset="-79"/>
                <a:cs typeface="Varela Round" panose="020B0604020202020204" charset="-79"/>
              </a:rPr>
              <a:t> </a:t>
            </a:r>
            <a:r>
              <a:rPr lang="en-US" sz="1600" err="1">
                <a:latin typeface="Varela Round" panose="020B0604020202020204" charset="-79"/>
                <a:cs typeface="Varela Round" panose="020B0604020202020204" charset="-79"/>
              </a:rPr>
              <a:t>mã</a:t>
            </a:r>
            <a:r>
              <a:rPr lang="en-US" sz="1600">
                <a:latin typeface="Varela Round" panose="020B0604020202020204" charset="-79"/>
                <a:cs typeface="Varela Round" panose="020B0604020202020204" charset="-79"/>
              </a:rPr>
              <a:t> </a:t>
            </a:r>
            <a:r>
              <a:rPr lang="en-US" sz="1600" err="1">
                <a:latin typeface="Varela Round" panose="020B0604020202020204" charset="-79"/>
                <a:cs typeface="Varela Round" panose="020B0604020202020204" charset="-79"/>
              </a:rPr>
              <a:t>hóa</a:t>
            </a:r>
            <a:r>
              <a:rPr lang="en-US" sz="1600">
                <a:latin typeface="Varela Round" panose="020B0604020202020204" charset="-79"/>
                <a:cs typeface="Varela Round" panose="020B0604020202020204" charset="-79"/>
              </a:rPr>
              <a:t>, </a:t>
            </a:r>
            <a:r>
              <a:rPr lang="en-US" sz="1600" err="1">
                <a:latin typeface="Varela Round" panose="020B0604020202020204" charset="-79"/>
                <a:cs typeface="Varela Round" panose="020B0604020202020204" charset="-79"/>
              </a:rPr>
              <a:t>các</a:t>
            </a:r>
            <a:r>
              <a:rPr lang="en-US" sz="1600">
                <a:latin typeface="Varela Round" panose="020B0604020202020204" charset="-79"/>
                <a:cs typeface="Varela Round" panose="020B0604020202020204" charset="-79"/>
              </a:rPr>
              <a:t> </a:t>
            </a:r>
            <a:r>
              <a:rPr lang="en-US" sz="1600" err="1">
                <a:latin typeface="Varela Round" panose="020B0604020202020204" charset="-79"/>
                <a:cs typeface="Varela Round" panose="020B0604020202020204" charset="-79"/>
              </a:rPr>
              <a:t>thuộc</a:t>
            </a:r>
            <a:r>
              <a:rPr lang="en-US" sz="1600">
                <a:latin typeface="Varela Round" panose="020B0604020202020204" charset="-79"/>
                <a:cs typeface="Varela Round" panose="020B0604020202020204" charset="-79"/>
              </a:rPr>
              <a:t> </a:t>
            </a:r>
            <a:r>
              <a:rPr lang="en-US" sz="1600" err="1">
                <a:latin typeface="Varela Round" panose="020B0604020202020204" charset="-79"/>
                <a:cs typeface="Varela Round" panose="020B0604020202020204" charset="-79"/>
              </a:rPr>
              <a:t>tính</a:t>
            </a:r>
            <a:r>
              <a:rPr lang="en-US" sz="1600">
                <a:latin typeface="Varela Round" panose="020B0604020202020204" charset="-79"/>
                <a:cs typeface="Varela Round" panose="020B0604020202020204" charset="-79"/>
              </a:rPr>
              <a:t> </a:t>
            </a:r>
            <a:r>
              <a:rPr lang="en-US" sz="1600" err="1">
                <a:latin typeface="Varela Round" panose="020B0604020202020204" charset="-79"/>
                <a:cs typeface="Varela Round" panose="020B0604020202020204" charset="-79"/>
              </a:rPr>
              <a:t>vật</a:t>
            </a:r>
            <a:r>
              <a:rPr lang="en-US" sz="1600">
                <a:latin typeface="Varela Round" panose="020B0604020202020204" charset="-79"/>
                <a:cs typeface="Varela Round" panose="020B0604020202020204" charset="-79"/>
              </a:rPr>
              <a:t> </a:t>
            </a:r>
            <a:r>
              <a:rPr lang="en-US" sz="1600" err="1">
                <a:latin typeface="Varela Round" panose="020B0604020202020204" charset="-79"/>
                <a:cs typeface="Varela Round" panose="020B0604020202020204" charset="-79"/>
              </a:rPr>
              <a:t>lý</a:t>
            </a:r>
            <a:r>
              <a:rPr lang="en-US" sz="1600">
                <a:latin typeface="Varela Round" panose="020B0604020202020204" charset="-79"/>
                <a:cs typeface="Varela Round" panose="020B0604020202020204" charset="-79"/>
              </a:rPr>
              <a:t> </a:t>
            </a:r>
            <a:r>
              <a:rPr lang="en-US" sz="1600" err="1">
                <a:latin typeface="Varela Round" panose="020B0604020202020204" charset="-79"/>
                <a:cs typeface="Varela Round" panose="020B0604020202020204" charset="-79"/>
              </a:rPr>
              <a:t>của</a:t>
            </a:r>
            <a:r>
              <a:rPr lang="en-US" sz="1600">
                <a:latin typeface="Varela Round" panose="020B0604020202020204" charset="-79"/>
                <a:cs typeface="Varela Round" panose="020B0604020202020204" charset="-79"/>
              </a:rPr>
              <a:t> </a:t>
            </a:r>
            <a:r>
              <a:rPr lang="en-US" sz="1600" err="1">
                <a:latin typeface="Varela Round" panose="020B0604020202020204" charset="-79"/>
                <a:cs typeface="Varela Round" panose="020B0604020202020204" charset="-79"/>
              </a:rPr>
              <a:t>dữ</a:t>
            </a:r>
            <a:r>
              <a:rPr lang="en-US" sz="1600">
                <a:latin typeface="Varela Round" panose="020B0604020202020204" charset="-79"/>
                <a:cs typeface="Varela Round" panose="020B0604020202020204" charset="-79"/>
              </a:rPr>
              <a:t> </a:t>
            </a:r>
            <a:r>
              <a:rPr lang="en-US" sz="1600" err="1">
                <a:latin typeface="Varela Round" panose="020B0604020202020204" charset="-79"/>
                <a:cs typeface="Varela Round" panose="020B0604020202020204" charset="-79"/>
              </a:rPr>
              <a:t>liệu</a:t>
            </a:r>
            <a:r>
              <a:rPr lang="en-US" sz="1600">
                <a:latin typeface="Varela Round" panose="020B0604020202020204" charset="-79"/>
                <a:cs typeface="Varela Round" panose="020B0604020202020204" charset="-79"/>
              </a:rPr>
              <a:t>.</a:t>
            </a:r>
            <a:endParaRPr lang="en" sz="1200" b="1">
              <a:solidFill>
                <a:srgbClr val="7BD100"/>
              </a:solidFill>
            </a:endParaRPr>
          </a:p>
        </p:txBody>
      </p:sp>
      <p:sp>
        <p:nvSpPr>
          <p:cNvPr id="216" name="Google Shape;216;p13"/>
          <p:cNvSpPr txBox="1">
            <a:spLocks noGrp="1"/>
          </p:cNvSpPr>
          <p:nvPr>
            <p:ph type="sldNum" idx="12"/>
          </p:nvPr>
        </p:nvSpPr>
        <p:spPr>
          <a:xfrm>
            <a:off x="4297650" y="4749851"/>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5</a:t>
            </a:fld>
            <a:endParaRPr/>
          </a:p>
        </p:txBody>
      </p:sp>
    </p:spTree>
    <p:extLst>
      <p:ext uri="{BB962C8B-B14F-4D97-AF65-F5344CB8AC3E}">
        <p14:creationId xmlns:p14="http://schemas.microsoft.com/office/powerpoint/2010/main" val="428824521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Data Minning</a:t>
            </a:r>
          </a:p>
        </p:txBody>
      </p:sp>
      <p:sp>
        <p:nvSpPr>
          <p:cNvPr id="3" name="Text Placeholder 2"/>
          <p:cNvSpPr>
            <a:spLocks noGrp="1"/>
          </p:cNvSpPr>
          <p:nvPr>
            <p:ph type="body" idx="1"/>
          </p:nvPr>
        </p:nvSpPr>
        <p:spPr>
          <a:xfrm>
            <a:off x="0" y="1063498"/>
            <a:ext cx="9144000" cy="4080001"/>
          </a:xfrm>
        </p:spPr>
        <p:txBody>
          <a:bodyPr/>
          <a:lstStyle/>
          <a:p>
            <a:pPr marL="76200" indent="0" algn="just">
              <a:buNone/>
            </a:pPr>
            <a:r>
              <a:rPr lang="en-US" sz="2000" b="1">
                <a:solidFill>
                  <a:schemeClr val="tx1"/>
                </a:solidFill>
              </a:rPr>
              <a:t>Clustering là gì ?</a:t>
            </a:r>
          </a:p>
          <a:p>
            <a:pPr marL="76200" indent="0" algn="just">
              <a:buNone/>
            </a:pPr>
            <a:r>
              <a:rPr lang="vi-VN" sz="2000" b="1"/>
              <a:t>Phân tích cụm</a:t>
            </a:r>
            <a:r>
              <a:rPr lang="vi-VN" sz="2000"/>
              <a:t> (hay </a:t>
            </a:r>
            <a:r>
              <a:rPr lang="vi-VN" sz="2000" b="1"/>
              <a:t>phân nhóm</a:t>
            </a:r>
            <a:r>
              <a:rPr lang="vi-VN" sz="2000"/>
              <a:t>, </a:t>
            </a:r>
            <a:r>
              <a:rPr lang="vi-VN" sz="2000" b="1"/>
              <a:t>gom cụm</a:t>
            </a:r>
            <a:r>
              <a:rPr lang="vi-VN" sz="2000"/>
              <a:t>, </a:t>
            </a:r>
            <a:r>
              <a:rPr lang="vi-VN" sz="2000">
                <a:hlinkClick r:id="rId2" tooltip="Tiếng Anh"/>
              </a:rPr>
              <a:t>tiếng Anh</a:t>
            </a:r>
            <a:r>
              <a:rPr lang="vi-VN" sz="2000"/>
              <a:t>: </a:t>
            </a:r>
            <a:r>
              <a:rPr lang="vi-VN" sz="2000" b="1"/>
              <a:t>cluster analysis</a:t>
            </a:r>
            <a:r>
              <a:rPr lang="vi-VN" sz="2000"/>
              <a:t>) là một tác vụ gom nhóm một tập các đối tượng theo cách các đối tượng cùng nhóm (gọi là </a:t>
            </a:r>
            <a:r>
              <a:rPr lang="vi-VN" sz="2000" i="1"/>
              <a:t>cụm</a:t>
            </a:r>
            <a:r>
              <a:rPr lang="vi-VN" sz="2000"/>
              <a:t>, </a:t>
            </a:r>
            <a:r>
              <a:rPr lang="vi-VN" sz="2000" i="1"/>
              <a:t>cluster</a:t>
            </a:r>
            <a:r>
              <a:rPr lang="vi-VN" sz="2000"/>
              <a:t>) sẽ có tính giống nhau (theo các đặc tính nào đó) hơn so với các đối tượng ngoài nhóm hoặc thuộc các nhóm khác.</a:t>
            </a:r>
            <a:endParaRPr lang="en-US" sz="2000"/>
          </a:p>
          <a:p>
            <a:pPr marL="76200" indent="0" algn="just">
              <a:buNone/>
            </a:pPr>
            <a:r>
              <a:rPr lang="vi-VN" sz="2000"/>
              <a:t>Phân tích cụm là một tác vụ chính của </a:t>
            </a:r>
            <a:r>
              <a:rPr lang="en-US" sz="2000" err="1"/>
              <a:t>khai</a:t>
            </a:r>
            <a:r>
              <a:rPr lang="en-US" sz="2000"/>
              <a:t> </a:t>
            </a:r>
            <a:r>
              <a:rPr lang="en-US" sz="2000" err="1"/>
              <a:t>phá</a:t>
            </a:r>
            <a:r>
              <a:rPr lang="en-US" sz="2000"/>
              <a:t> </a:t>
            </a:r>
            <a:r>
              <a:rPr lang="en-US" sz="2000" err="1"/>
              <a:t>dữ</a:t>
            </a:r>
            <a:r>
              <a:rPr lang="en-US" sz="2000"/>
              <a:t> </a:t>
            </a:r>
            <a:r>
              <a:rPr lang="en-US" sz="2000" err="1"/>
              <a:t>liệu</a:t>
            </a:r>
            <a:r>
              <a:rPr lang="vi-VN" sz="2000"/>
              <a:t>, và là một kỹ thuật phổ biến trong </a:t>
            </a:r>
            <a:r>
              <a:rPr lang="en-US" sz="2000" err="1"/>
              <a:t>thống</a:t>
            </a:r>
            <a:r>
              <a:rPr lang="en-US" sz="2000"/>
              <a:t> </a:t>
            </a:r>
            <a:r>
              <a:rPr lang="en-US" sz="2000" err="1"/>
              <a:t>kê</a:t>
            </a:r>
            <a:r>
              <a:rPr lang="en-US" sz="2000"/>
              <a:t> </a:t>
            </a:r>
            <a:r>
              <a:rPr lang="en-US" sz="2000" err="1"/>
              <a:t>phân</a:t>
            </a:r>
            <a:r>
              <a:rPr lang="en-US" sz="2000"/>
              <a:t> </a:t>
            </a:r>
            <a:r>
              <a:rPr lang="en-US" sz="2000" err="1"/>
              <a:t>tích</a:t>
            </a:r>
            <a:r>
              <a:rPr lang="en-US" sz="2000"/>
              <a:t> </a:t>
            </a:r>
            <a:r>
              <a:rPr lang="en-US" sz="2000" err="1"/>
              <a:t>dữ</a:t>
            </a:r>
            <a:r>
              <a:rPr lang="en-US" sz="2000"/>
              <a:t> </a:t>
            </a:r>
            <a:r>
              <a:rPr lang="en-US" sz="2000" err="1"/>
              <a:t>liệu</a:t>
            </a:r>
            <a:r>
              <a:rPr lang="vi-VN" sz="2000"/>
              <a:t>, được dùng trong nhiều lĩnh vực, bao gồm </a:t>
            </a:r>
            <a:r>
              <a:rPr lang="en-US" sz="2000" err="1"/>
              <a:t>nhận</a:t>
            </a:r>
            <a:r>
              <a:rPr lang="en-US" sz="2000"/>
              <a:t> </a:t>
            </a:r>
            <a:r>
              <a:rPr lang="en-US" sz="2000" err="1"/>
              <a:t>dạng</a:t>
            </a:r>
            <a:r>
              <a:rPr lang="en-US" sz="2000"/>
              <a:t> </a:t>
            </a:r>
            <a:r>
              <a:rPr lang="en-US" sz="2000" err="1"/>
              <a:t>mẫu</a:t>
            </a:r>
            <a:r>
              <a:rPr lang="vi-VN" sz="2000"/>
              <a:t>, </a:t>
            </a:r>
            <a:r>
              <a:rPr lang="en-US" sz="2000" err="1"/>
              <a:t>phân</a:t>
            </a:r>
            <a:r>
              <a:rPr lang="en-US" sz="2000"/>
              <a:t> </a:t>
            </a:r>
            <a:r>
              <a:rPr lang="en-US" sz="2000" err="1"/>
              <a:t>tích</a:t>
            </a:r>
            <a:r>
              <a:rPr lang="en-US" sz="2000"/>
              <a:t> </a:t>
            </a:r>
            <a:r>
              <a:rPr lang="en-US" sz="2000" err="1"/>
              <a:t>ảnh</a:t>
            </a:r>
            <a:r>
              <a:rPr lang="vi-VN" sz="2000"/>
              <a:t>, </a:t>
            </a:r>
            <a:r>
              <a:rPr lang="en-US" sz="2000" err="1"/>
              <a:t>truy</a:t>
            </a:r>
            <a:r>
              <a:rPr lang="en-US" sz="2000"/>
              <a:t> </a:t>
            </a:r>
            <a:r>
              <a:rPr lang="en-US" sz="2000" err="1"/>
              <a:t>hồi</a:t>
            </a:r>
            <a:r>
              <a:rPr lang="en-US" sz="2000"/>
              <a:t> </a:t>
            </a:r>
            <a:r>
              <a:rPr lang="en-US" sz="2000" err="1"/>
              <a:t>thông</a:t>
            </a:r>
            <a:r>
              <a:rPr lang="en-US" sz="2000"/>
              <a:t> tin</a:t>
            </a:r>
            <a:r>
              <a:rPr lang="vi-VN" sz="2000"/>
              <a:t>, </a:t>
            </a:r>
            <a:r>
              <a:rPr lang="en-US" sz="2000"/>
              <a:t>tin </a:t>
            </a:r>
            <a:r>
              <a:rPr lang="en-US" sz="2000" err="1"/>
              <a:t>sinh</a:t>
            </a:r>
            <a:r>
              <a:rPr lang="en-US" sz="2000"/>
              <a:t> </a:t>
            </a:r>
            <a:r>
              <a:rPr lang="en-US" sz="2000" err="1"/>
              <a:t>học</a:t>
            </a:r>
            <a:r>
              <a:rPr lang="vi-VN" sz="2000"/>
              <a:t>, </a:t>
            </a:r>
            <a:r>
              <a:rPr lang="en-US" sz="2000" err="1"/>
              <a:t>nén</a:t>
            </a:r>
            <a:r>
              <a:rPr lang="en-US" sz="2000"/>
              <a:t> </a:t>
            </a:r>
            <a:r>
              <a:rPr lang="en-US" sz="2000" err="1"/>
              <a:t>dữ</a:t>
            </a:r>
            <a:r>
              <a:rPr lang="en-US" sz="2000"/>
              <a:t> </a:t>
            </a:r>
            <a:r>
              <a:rPr lang="en-US" sz="2000" err="1"/>
              <a:t>liệu</a:t>
            </a:r>
            <a:r>
              <a:rPr lang="vi-VN" sz="2000"/>
              <a:t>, </a:t>
            </a:r>
            <a:r>
              <a:rPr lang="en-US" sz="2000" err="1"/>
              <a:t>đồ</a:t>
            </a:r>
            <a:r>
              <a:rPr lang="en-US" sz="2000"/>
              <a:t> </a:t>
            </a:r>
            <a:r>
              <a:rPr lang="en-US" sz="2000" err="1"/>
              <a:t>họa</a:t>
            </a:r>
            <a:r>
              <a:rPr lang="en-US" sz="2000"/>
              <a:t> </a:t>
            </a:r>
            <a:r>
              <a:rPr lang="en-US" sz="2000" err="1"/>
              <a:t>máy</a:t>
            </a:r>
            <a:r>
              <a:rPr lang="en-US" sz="2000"/>
              <a:t> </a:t>
            </a:r>
            <a:r>
              <a:rPr lang="en-US" sz="2000" err="1"/>
              <a:t>tính</a:t>
            </a:r>
            <a:r>
              <a:rPr lang="vi-VN" sz="2000"/>
              <a:t> và </a:t>
            </a:r>
            <a:r>
              <a:rPr lang="en-US" sz="2000" err="1"/>
              <a:t>học</a:t>
            </a:r>
            <a:r>
              <a:rPr lang="en-US" sz="2000"/>
              <a:t> </a:t>
            </a:r>
            <a:r>
              <a:rPr lang="en-US" sz="2000" err="1"/>
              <a:t>máy</a:t>
            </a:r>
            <a:r>
              <a:rPr lang="vi-VN" sz="2000"/>
              <a:t>.</a:t>
            </a:r>
            <a:endParaRPr lang="en-US" sz="2000"/>
          </a:p>
        </p:txBody>
      </p:sp>
      <p:sp>
        <p:nvSpPr>
          <p:cNvPr id="5" name="Slide Number Placeholder 4"/>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50</a:t>
            </a:fld>
            <a:endParaRPr lang="en"/>
          </a:p>
        </p:txBody>
      </p:sp>
    </p:spTree>
    <p:extLst>
      <p:ext uri="{BB962C8B-B14F-4D97-AF65-F5344CB8AC3E}">
        <p14:creationId xmlns:p14="http://schemas.microsoft.com/office/powerpoint/2010/main" val="87931920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Data Minning</a:t>
            </a:r>
          </a:p>
        </p:txBody>
      </p:sp>
      <p:sp>
        <p:nvSpPr>
          <p:cNvPr id="4" name="Text Placeholder 3"/>
          <p:cNvSpPr>
            <a:spLocks noGrp="1"/>
          </p:cNvSpPr>
          <p:nvPr>
            <p:ph type="body" idx="2"/>
          </p:nvPr>
        </p:nvSpPr>
        <p:spPr>
          <a:xfrm>
            <a:off x="4297650" y="1357125"/>
            <a:ext cx="4846350" cy="2684939"/>
          </a:xfrm>
        </p:spPr>
        <p:txBody>
          <a:bodyPr/>
          <a:lstStyle/>
          <a:p>
            <a:pPr algn="just"/>
            <a:r>
              <a:rPr lang="vi-VN" sz="2000"/>
              <a:t>Dựa theo mô hình trên, ta thấy:</a:t>
            </a:r>
          </a:p>
          <a:p>
            <a:pPr algn="just"/>
            <a:r>
              <a:rPr lang="en-US" sz="2000" err="1"/>
              <a:t>Các</a:t>
            </a:r>
            <a:r>
              <a:rPr lang="en-US" sz="2000"/>
              <a:t> </a:t>
            </a:r>
            <a:r>
              <a:rPr lang="en-US" sz="2000" err="1"/>
              <a:t>cụm</a:t>
            </a:r>
            <a:r>
              <a:rPr lang="en-US" sz="2000"/>
              <a:t> </a:t>
            </a:r>
            <a:r>
              <a:rPr lang="en-US" sz="2000" err="1"/>
              <a:t>được</a:t>
            </a:r>
            <a:r>
              <a:rPr lang="en-US" sz="2000"/>
              <a:t> </a:t>
            </a:r>
            <a:r>
              <a:rPr lang="en-US" sz="2000" err="1"/>
              <a:t>phân</a:t>
            </a:r>
            <a:r>
              <a:rPr lang="en-US" sz="2000"/>
              <a:t> </a:t>
            </a:r>
            <a:r>
              <a:rPr lang="en-US" sz="2000" err="1"/>
              <a:t>theo</a:t>
            </a:r>
            <a:r>
              <a:rPr lang="en-US" sz="2000"/>
              <a:t> </a:t>
            </a:r>
            <a:r>
              <a:rPr lang="en-US" sz="2000" err="1"/>
              <a:t>các</a:t>
            </a:r>
            <a:r>
              <a:rPr lang="en-US" sz="2000"/>
              <a:t> </a:t>
            </a:r>
            <a:r>
              <a:rPr lang="en-US" sz="2000" err="1"/>
              <a:t>loại</a:t>
            </a:r>
            <a:r>
              <a:rPr lang="en-US" sz="2000"/>
              <a:t> </a:t>
            </a:r>
            <a:r>
              <a:rPr lang="en-US" sz="2000" err="1"/>
              <a:t>màu</a:t>
            </a:r>
            <a:r>
              <a:rPr lang="en-US" sz="2000"/>
              <a:t> </a:t>
            </a:r>
            <a:r>
              <a:rPr lang="en-US" sz="2000" err="1"/>
              <a:t>sắc</a:t>
            </a:r>
            <a:r>
              <a:rPr lang="en-US" sz="2000"/>
              <a:t> </a:t>
            </a:r>
            <a:r>
              <a:rPr lang="en-US" sz="2000" err="1"/>
              <a:t>khác</a:t>
            </a:r>
            <a:r>
              <a:rPr lang="en-US" sz="2000"/>
              <a:t> </a:t>
            </a:r>
            <a:r>
              <a:rPr lang="en-US" sz="2000" err="1"/>
              <a:t>nhau</a:t>
            </a:r>
            <a:r>
              <a:rPr lang="vi-VN" sz="2000"/>
              <a:t>. </a:t>
            </a:r>
            <a:endParaRPr lang="en-US" sz="2000"/>
          </a:p>
          <a:p>
            <a:pPr algn="just"/>
            <a:r>
              <a:rPr lang="en-US" sz="2000" err="1"/>
              <a:t>Các</a:t>
            </a:r>
            <a:r>
              <a:rPr lang="en-US" sz="2000"/>
              <a:t> </a:t>
            </a:r>
            <a:r>
              <a:rPr lang="en-US" sz="2000" err="1"/>
              <a:t>cụm</a:t>
            </a:r>
            <a:r>
              <a:rPr lang="en-US" sz="2000"/>
              <a:t> </a:t>
            </a:r>
            <a:r>
              <a:rPr lang="en-US" sz="2000" err="1"/>
              <a:t>sẽ</a:t>
            </a:r>
            <a:r>
              <a:rPr lang="en-US" sz="2000"/>
              <a:t> </a:t>
            </a:r>
            <a:r>
              <a:rPr lang="en-US" sz="2000" err="1"/>
              <a:t>liên</a:t>
            </a:r>
            <a:r>
              <a:rPr lang="en-US" sz="2000"/>
              <a:t> </a:t>
            </a:r>
            <a:r>
              <a:rPr lang="en-US" sz="2000" err="1"/>
              <a:t>tục</a:t>
            </a:r>
            <a:r>
              <a:rPr lang="en-US" sz="2000"/>
              <a:t> </a:t>
            </a:r>
            <a:r>
              <a:rPr lang="en-US" sz="2000" err="1"/>
              <a:t>được</a:t>
            </a:r>
            <a:r>
              <a:rPr lang="en-US" sz="2000"/>
              <a:t> </a:t>
            </a:r>
            <a:r>
              <a:rPr lang="en-US" sz="2000" err="1"/>
              <a:t>phân</a:t>
            </a:r>
            <a:r>
              <a:rPr lang="en-US" sz="2000"/>
              <a:t>  </a:t>
            </a:r>
            <a:r>
              <a:rPr lang="en-US" sz="2000" err="1"/>
              <a:t>vào</a:t>
            </a:r>
            <a:r>
              <a:rPr lang="en-US" sz="2000"/>
              <a:t> </a:t>
            </a:r>
            <a:r>
              <a:rPr lang="en-US" sz="2000" err="1"/>
              <a:t>cùng</a:t>
            </a:r>
            <a:r>
              <a:rPr lang="en-US" sz="2000"/>
              <a:t> 1 cluster </a:t>
            </a:r>
            <a:r>
              <a:rPr lang="en-US" sz="2000" err="1"/>
              <a:t>cho</a:t>
            </a:r>
            <a:r>
              <a:rPr lang="en-US" sz="2000"/>
              <a:t> </a:t>
            </a:r>
            <a:r>
              <a:rPr lang="en-US" sz="2000" err="1"/>
              <a:t>đến</a:t>
            </a:r>
            <a:r>
              <a:rPr lang="en-US" sz="2000"/>
              <a:t> </a:t>
            </a:r>
            <a:r>
              <a:rPr lang="en-US" sz="2000" err="1"/>
              <a:t>khi</a:t>
            </a:r>
            <a:r>
              <a:rPr lang="en-US" sz="2000"/>
              <a:t> </a:t>
            </a:r>
            <a:r>
              <a:rPr lang="en-US" sz="2000" err="1"/>
              <a:t>các</a:t>
            </a:r>
            <a:r>
              <a:rPr lang="en-US" sz="2000"/>
              <a:t> </a:t>
            </a:r>
            <a:r>
              <a:rPr lang="en-US" sz="2000" err="1"/>
              <a:t>cụm</a:t>
            </a:r>
            <a:r>
              <a:rPr lang="en-US" sz="2000"/>
              <a:t> </a:t>
            </a:r>
            <a:r>
              <a:rPr lang="en-US" sz="2000" err="1"/>
              <a:t>gần</a:t>
            </a:r>
            <a:r>
              <a:rPr lang="en-US" sz="2000"/>
              <a:t> </a:t>
            </a:r>
            <a:r>
              <a:rPr lang="en-US" sz="2000" err="1"/>
              <a:t>như</a:t>
            </a:r>
            <a:r>
              <a:rPr lang="en-US" sz="2000"/>
              <a:t> </a:t>
            </a:r>
            <a:r>
              <a:rPr lang="en-US" sz="2000" err="1"/>
              <a:t>tương</a:t>
            </a:r>
            <a:r>
              <a:rPr lang="en-US" sz="2000"/>
              <a:t> </a:t>
            </a:r>
            <a:r>
              <a:rPr lang="en-US" sz="2000" err="1"/>
              <a:t>đồng</a:t>
            </a:r>
            <a:r>
              <a:rPr lang="en-US" sz="2000"/>
              <a:t> </a:t>
            </a:r>
            <a:r>
              <a:rPr lang="en-US" sz="2000" err="1"/>
              <a:t>nhau</a:t>
            </a:r>
            <a:r>
              <a:rPr lang="en-US" sz="2000"/>
              <a:t>.</a:t>
            </a:r>
            <a:endParaRPr lang="vi-VN" sz="2000"/>
          </a:p>
          <a:p>
            <a:endParaRPr lang="en-US"/>
          </a:p>
        </p:txBody>
      </p:sp>
      <p:sp>
        <p:nvSpPr>
          <p:cNvPr id="5" name="Slide Number Placeholder 4"/>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51</a:t>
            </a:fld>
            <a:endParaRPr lang="en"/>
          </a:p>
        </p:txBody>
      </p:sp>
      <p:pic>
        <p:nvPicPr>
          <p:cNvPr id="1028" name="Picture 4">
            <a:extLst>
              <a:ext uri="{FF2B5EF4-FFF2-40B4-BE49-F238E27FC236}">
                <a16:creationId xmlns:a16="http://schemas.microsoft.com/office/drawing/2014/main" id="{92982A77-40B8-421D-B9AB-19811603C3BB}"/>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146064" y="1158765"/>
            <a:ext cx="4466896" cy="39846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480398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Data Minning</a:t>
            </a:r>
          </a:p>
        </p:txBody>
      </p:sp>
      <p:sp>
        <p:nvSpPr>
          <p:cNvPr id="4" name="Text Placeholder 3"/>
          <p:cNvSpPr>
            <a:spLocks noGrp="1"/>
          </p:cNvSpPr>
          <p:nvPr>
            <p:ph type="body" idx="2"/>
          </p:nvPr>
        </p:nvSpPr>
        <p:spPr>
          <a:xfrm>
            <a:off x="0" y="1215791"/>
            <a:ext cx="4213274" cy="1258456"/>
          </a:xfrm>
        </p:spPr>
        <p:txBody>
          <a:bodyPr/>
          <a:lstStyle/>
          <a:p>
            <a:endParaRPr lang="en-US"/>
          </a:p>
        </p:txBody>
      </p:sp>
      <p:sp>
        <p:nvSpPr>
          <p:cNvPr id="5" name="Slide Number Placeholder 4"/>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52</a:t>
            </a:fld>
            <a:endParaRPr lang="en"/>
          </a:p>
        </p:txBody>
      </p:sp>
      <p:pic>
        <p:nvPicPr>
          <p:cNvPr id="7" name="Picture 6">
            <a:extLst>
              <a:ext uri="{FF2B5EF4-FFF2-40B4-BE49-F238E27FC236}">
                <a16:creationId xmlns:a16="http://schemas.microsoft.com/office/drawing/2014/main" id="{C97652A0-516E-405A-8880-F247B14D01CC}"/>
              </a:ext>
            </a:extLst>
          </p:cNvPr>
          <p:cNvPicPr>
            <a:picLocks noChangeAspect="1"/>
          </p:cNvPicPr>
          <p:nvPr/>
        </p:nvPicPr>
        <p:blipFill>
          <a:blip r:embed="rId2"/>
          <a:stretch>
            <a:fillRect/>
          </a:stretch>
        </p:blipFill>
        <p:spPr>
          <a:xfrm>
            <a:off x="0" y="879232"/>
            <a:ext cx="9144000" cy="4264268"/>
          </a:xfrm>
          <a:prstGeom prst="rect">
            <a:avLst/>
          </a:prstGeom>
        </p:spPr>
      </p:pic>
    </p:spTree>
    <p:extLst>
      <p:ext uri="{BB962C8B-B14F-4D97-AF65-F5344CB8AC3E}">
        <p14:creationId xmlns:p14="http://schemas.microsoft.com/office/powerpoint/2010/main" val="302762998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Data Minning</a:t>
            </a:r>
          </a:p>
        </p:txBody>
      </p:sp>
      <p:sp>
        <p:nvSpPr>
          <p:cNvPr id="4" name="Text Placeholder 3"/>
          <p:cNvSpPr>
            <a:spLocks noGrp="1"/>
          </p:cNvSpPr>
          <p:nvPr>
            <p:ph type="body" idx="2"/>
          </p:nvPr>
        </p:nvSpPr>
        <p:spPr>
          <a:xfrm>
            <a:off x="0" y="1215791"/>
            <a:ext cx="4213274" cy="1258456"/>
          </a:xfrm>
        </p:spPr>
        <p:txBody>
          <a:bodyPr/>
          <a:lstStyle/>
          <a:p>
            <a:r>
              <a:rPr lang="en-US" err="1"/>
              <a:t>Lựa</a:t>
            </a:r>
            <a:r>
              <a:rPr lang="en-US"/>
              <a:t> </a:t>
            </a:r>
            <a:r>
              <a:rPr lang="en-US" err="1"/>
              <a:t>chọn</a:t>
            </a:r>
            <a:r>
              <a:rPr lang="en-US"/>
              <a:t> </a:t>
            </a:r>
            <a:r>
              <a:rPr lang="en-US" err="1"/>
              <a:t>số</a:t>
            </a:r>
            <a:r>
              <a:rPr lang="en-US"/>
              <a:t> </a:t>
            </a:r>
            <a:r>
              <a:rPr lang="en-US" err="1"/>
              <a:t>cụm</a:t>
            </a:r>
            <a:r>
              <a:rPr lang="en-US"/>
              <a:t> </a:t>
            </a:r>
            <a:r>
              <a:rPr lang="en-US" err="1"/>
              <a:t>để</a:t>
            </a:r>
            <a:r>
              <a:rPr lang="en-US"/>
              <a:t> </a:t>
            </a:r>
            <a:r>
              <a:rPr lang="en-US" err="1"/>
              <a:t>phân</a:t>
            </a:r>
            <a:r>
              <a:rPr lang="en-US"/>
              <a:t> </a:t>
            </a:r>
            <a:r>
              <a:rPr lang="en-US" err="1"/>
              <a:t>cụm</a:t>
            </a:r>
            <a:endParaRPr lang="en-US"/>
          </a:p>
        </p:txBody>
      </p:sp>
      <p:sp>
        <p:nvSpPr>
          <p:cNvPr id="5" name="Slide Number Placeholder 4"/>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53</a:t>
            </a:fld>
            <a:endParaRPr lang="en"/>
          </a:p>
        </p:txBody>
      </p:sp>
      <p:pic>
        <p:nvPicPr>
          <p:cNvPr id="7" name="Picture 6">
            <a:extLst>
              <a:ext uri="{FF2B5EF4-FFF2-40B4-BE49-F238E27FC236}">
                <a16:creationId xmlns:a16="http://schemas.microsoft.com/office/drawing/2014/main" id="{D738E5CB-1336-42CE-93D8-0F0862C73377}"/>
              </a:ext>
            </a:extLst>
          </p:cNvPr>
          <p:cNvPicPr>
            <a:picLocks noChangeAspect="1"/>
          </p:cNvPicPr>
          <p:nvPr/>
        </p:nvPicPr>
        <p:blipFill>
          <a:blip r:embed="rId2"/>
          <a:stretch>
            <a:fillRect/>
          </a:stretch>
        </p:blipFill>
        <p:spPr>
          <a:xfrm>
            <a:off x="0" y="857280"/>
            <a:ext cx="9144000" cy="4286220"/>
          </a:xfrm>
          <a:prstGeom prst="rect">
            <a:avLst/>
          </a:prstGeom>
        </p:spPr>
      </p:pic>
    </p:spTree>
    <p:extLst>
      <p:ext uri="{BB962C8B-B14F-4D97-AF65-F5344CB8AC3E}">
        <p14:creationId xmlns:p14="http://schemas.microsoft.com/office/powerpoint/2010/main" val="57210683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Data Minning</a:t>
            </a:r>
          </a:p>
        </p:txBody>
      </p:sp>
      <p:sp>
        <p:nvSpPr>
          <p:cNvPr id="4" name="Text Placeholder 3"/>
          <p:cNvSpPr>
            <a:spLocks noGrp="1"/>
          </p:cNvSpPr>
          <p:nvPr>
            <p:ph type="body" idx="2"/>
          </p:nvPr>
        </p:nvSpPr>
        <p:spPr>
          <a:xfrm>
            <a:off x="84376" y="933201"/>
            <a:ext cx="4213274" cy="598941"/>
          </a:xfrm>
        </p:spPr>
        <p:txBody>
          <a:bodyPr/>
          <a:lstStyle/>
          <a:p>
            <a:endParaRPr lang="en-US"/>
          </a:p>
        </p:txBody>
      </p:sp>
      <p:sp>
        <p:nvSpPr>
          <p:cNvPr id="5" name="Slide Number Placeholder 4"/>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54</a:t>
            </a:fld>
            <a:endParaRPr lang="en"/>
          </a:p>
        </p:txBody>
      </p:sp>
      <p:pic>
        <p:nvPicPr>
          <p:cNvPr id="8" name="Picture 7">
            <a:extLst>
              <a:ext uri="{FF2B5EF4-FFF2-40B4-BE49-F238E27FC236}">
                <a16:creationId xmlns:a16="http://schemas.microsoft.com/office/drawing/2014/main" id="{939312AF-503A-4357-8DC6-3024928C3162}"/>
              </a:ext>
            </a:extLst>
          </p:cNvPr>
          <p:cNvPicPr>
            <a:picLocks noChangeAspect="1"/>
          </p:cNvPicPr>
          <p:nvPr/>
        </p:nvPicPr>
        <p:blipFill>
          <a:blip r:embed="rId2"/>
          <a:stretch>
            <a:fillRect/>
          </a:stretch>
        </p:blipFill>
        <p:spPr>
          <a:xfrm>
            <a:off x="1" y="1001110"/>
            <a:ext cx="4846349" cy="4142389"/>
          </a:xfrm>
          <a:prstGeom prst="rect">
            <a:avLst/>
          </a:prstGeom>
        </p:spPr>
      </p:pic>
      <p:pic>
        <p:nvPicPr>
          <p:cNvPr id="6" name="Picture 5">
            <a:extLst>
              <a:ext uri="{FF2B5EF4-FFF2-40B4-BE49-F238E27FC236}">
                <a16:creationId xmlns:a16="http://schemas.microsoft.com/office/drawing/2014/main" id="{80F78F93-93DA-4F53-82DB-27C544419FB4}"/>
              </a:ext>
            </a:extLst>
          </p:cNvPr>
          <p:cNvPicPr>
            <a:picLocks noChangeAspect="1"/>
          </p:cNvPicPr>
          <p:nvPr/>
        </p:nvPicPr>
        <p:blipFill>
          <a:blip r:embed="rId3"/>
          <a:stretch>
            <a:fillRect/>
          </a:stretch>
        </p:blipFill>
        <p:spPr>
          <a:xfrm>
            <a:off x="4906912" y="1001110"/>
            <a:ext cx="4237087" cy="4051738"/>
          </a:xfrm>
          <a:prstGeom prst="rect">
            <a:avLst/>
          </a:prstGeom>
        </p:spPr>
      </p:pic>
    </p:spTree>
    <p:extLst>
      <p:ext uri="{BB962C8B-B14F-4D97-AF65-F5344CB8AC3E}">
        <p14:creationId xmlns:p14="http://schemas.microsoft.com/office/powerpoint/2010/main" val="19774947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Data Minning</a:t>
            </a:r>
          </a:p>
        </p:txBody>
      </p:sp>
      <p:sp>
        <p:nvSpPr>
          <p:cNvPr id="3" name="Text Placeholder 2"/>
          <p:cNvSpPr>
            <a:spLocks noGrp="1"/>
          </p:cNvSpPr>
          <p:nvPr>
            <p:ph type="body" idx="1"/>
          </p:nvPr>
        </p:nvSpPr>
        <p:spPr>
          <a:xfrm>
            <a:off x="0" y="1063500"/>
            <a:ext cx="9144000" cy="4080000"/>
          </a:xfrm>
        </p:spPr>
        <p:txBody>
          <a:bodyPr/>
          <a:lstStyle/>
          <a:p>
            <a:pPr marL="76200" indent="0" algn="just">
              <a:buNone/>
            </a:pPr>
            <a:endParaRPr lang="en-US" sz="2000"/>
          </a:p>
        </p:txBody>
      </p:sp>
      <p:sp>
        <p:nvSpPr>
          <p:cNvPr id="5" name="Slide Number Placeholder 4"/>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55</a:t>
            </a:fld>
            <a:endParaRPr lang="en"/>
          </a:p>
        </p:txBody>
      </p:sp>
      <p:pic>
        <p:nvPicPr>
          <p:cNvPr id="6" name="Picture 5">
            <a:extLst>
              <a:ext uri="{FF2B5EF4-FFF2-40B4-BE49-F238E27FC236}">
                <a16:creationId xmlns:a16="http://schemas.microsoft.com/office/drawing/2014/main" id="{6AC78449-9AEF-4505-BB89-249426913364}"/>
              </a:ext>
            </a:extLst>
          </p:cNvPr>
          <p:cNvPicPr>
            <a:picLocks noChangeAspect="1"/>
          </p:cNvPicPr>
          <p:nvPr/>
        </p:nvPicPr>
        <p:blipFill>
          <a:blip r:embed="rId2"/>
          <a:stretch>
            <a:fillRect/>
          </a:stretch>
        </p:blipFill>
        <p:spPr>
          <a:xfrm>
            <a:off x="0" y="1063498"/>
            <a:ext cx="9144000" cy="4080001"/>
          </a:xfrm>
          <a:prstGeom prst="rect">
            <a:avLst/>
          </a:prstGeom>
        </p:spPr>
      </p:pic>
    </p:spTree>
    <p:extLst>
      <p:ext uri="{BB962C8B-B14F-4D97-AF65-F5344CB8AC3E}">
        <p14:creationId xmlns:p14="http://schemas.microsoft.com/office/powerpoint/2010/main" val="64448654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Data Minning</a:t>
            </a:r>
          </a:p>
        </p:txBody>
      </p:sp>
      <p:sp>
        <p:nvSpPr>
          <p:cNvPr id="3" name="Text Placeholder 2"/>
          <p:cNvSpPr>
            <a:spLocks noGrp="1"/>
          </p:cNvSpPr>
          <p:nvPr>
            <p:ph type="body" idx="1"/>
          </p:nvPr>
        </p:nvSpPr>
        <p:spPr>
          <a:xfrm>
            <a:off x="0" y="1063500"/>
            <a:ext cx="9144000" cy="4080000"/>
          </a:xfrm>
        </p:spPr>
        <p:txBody>
          <a:bodyPr/>
          <a:lstStyle/>
          <a:p>
            <a:pPr algn="just"/>
            <a:endParaRPr lang="en-US" sz="2000"/>
          </a:p>
        </p:txBody>
      </p:sp>
      <p:sp>
        <p:nvSpPr>
          <p:cNvPr id="5" name="Slide Number Placeholder 4"/>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56</a:t>
            </a:fld>
            <a:endParaRPr lang="en"/>
          </a:p>
        </p:txBody>
      </p:sp>
      <p:pic>
        <p:nvPicPr>
          <p:cNvPr id="6" name="Picture 5">
            <a:extLst>
              <a:ext uri="{FF2B5EF4-FFF2-40B4-BE49-F238E27FC236}">
                <a16:creationId xmlns:a16="http://schemas.microsoft.com/office/drawing/2014/main" id="{74F01A8F-0F50-40FA-95DB-303AAF3148A8}"/>
              </a:ext>
            </a:extLst>
          </p:cNvPr>
          <p:cNvPicPr>
            <a:picLocks noChangeAspect="1"/>
          </p:cNvPicPr>
          <p:nvPr/>
        </p:nvPicPr>
        <p:blipFill>
          <a:blip r:embed="rId2"/>
          <a:stretch>
            <a:fillRect/>
          </a:stretch>
        </p:blipFill>
        <p:spPr>
          <a:xfrm>
            <a:off x="22102" y="1006492"/>
            <a:ext cx="9144000" cy="4029150"/>
          </a:xfrm>
          <a:prstGeom prst="rect">
            <a:avLst/>
          </a:prstGeom>
        </p:spPr>
      </p:pic>
    </p:spTree>
    <p:extLst>
      <p:ext uri="{BB962C8B-B14F-4D97-AF65-F5344CB8AC3E}">
        <p14:creationId xmlns:p14="http://schemas.microsoft.com/office/powerpoint/2010/main" val="147311988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Data Minning</a:t>
            </a:r>
          </a:p>
        </p:txBody>
      </p:sp>
      <p:sp>
        <p:nvSpPr>
          <p:cNvPr id="3" name="Text Placeholder 2"/>
          <p:cNvSpPr>
            <a:spLocks noGrp="1"/>
          </p:cNvSpPr>
          <p:nvPr>
            <p:ph type="body" idx="1"/>
          </p:nvPr>
        </p:nvSpPr>
        <p:spPr>
          <a:xfrm>
            <a:off x="0" y="1063500"/>
            <a:ext cx="9144000" cy="4080000"/>
          </a:xfrm>
        </p:spPr>
        <p:txBody>
          <a:bodyPr/>
          <a:lstStyle/>
          <a:p>
            <a:pPr algn="just"/>
            <a:endParaRPr lang="en-US" sz="2000"/>
          </a:p>
        </p:txBody>
      </p:sp>
      <p:sp>
        <p:nvSpPr>
          <p:cNvPr id="5" name="Slide Number Placeholder 4"/>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57</a:t>
            </a:fld>
            <a:endParaRPr lang="en"/>
          </a:p>
        </p:txBody>
      </p:sp>
      <p:pic>
        <p:nvPicPr>
          <p:cNvPr id="6" name="Picture 5">
            <a:extLst>
              <a:ext uri="{FF2B5EF4-FFF2-40B4-BE49-F238E27FC236}">
                <a16:creationId xmlns:a16="http://schemas.microsoft.com/office/drawing/2014/main" id="{EC3F2D4D-815B-4D2D-A50D-6A96964DA4FF}"/>
              </a:ext>
            </a:extLst>
          </p:cNvPr>
          <p:cNvPicPr>
            <a:picLocks noChangeAspect="1"/>
          </p:cNvPicPr>
          <p:nvPr/>
        </p:nvPicPr>
        <p:blipFill>
          <a:blip r:embed="rId2"/>
          <a:stretch>
            <a:fillRect/>
          </a:stretch>
        </p:blipFill>
        <p:spPr>
          <a:xfrm>
            <a:off x="0" y="1063450"/>
            <a:ext cx="9144000" cy="3942101"/>
          </a:xfrm>
          <a:prstGeom prst="rect">
            <a:avLst/>
          </a:prstGeom>
        </p:spPr>
      </p:pic>
    </p:spTree>
    <p:extLst>
      <p:ext uri="{BB962C8B-B14F-4D97-AF65-F5344CB8AC3E}">
        <p14:creationId xmlns:p14="http://schemas.microsoft.com/office/powerpoint/2010/main" val="77287061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Data Minning</a:t>
            </a:r>
          </a:p>
        </p:txBody>
      </p:sp>
      <p:sp>
        <p:nvSpPr>
          <p:cNvPr id="3" name="Text Placeholder 2"/>
          <p:cNvSpPr>
            <a:spLocks noGrp="1"/>
          </p:cNvSpPr>
          <p:nvPr>
            <p:ph type="body" idx="1"/>
          </p:nvPr>
        </p:nvSpPr>
        <p:spPr>
          <a:xfrm>
            <a:off x="0" y="1063500"/>
            <a:ext cx="9144000" cy="4080000"/>
          </a:xfrm>
        </p:spPr>
        <p:txBody>
          <a:bodyPr/>
          <a:lstStyle/>
          <a:p>
            <a:pPr algn="just"/>
            <a:endParaRPr lang="en-US" sz="2000"/>
          </a:p>
        </p:txBody>
      </p:sp>
      <p:sp>
        <p:nvSpPr>
          <p:cNvPr id="5" name="Slide Number Placeholder 4"/>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58</a:t>
            </a:fld>
            <a:endParaRPr lang="en"/>
          </a:p>
        </p:txBody>
      </p:sp>
      <p:pic>
        <p:nvPicPr>
          <p:cNvPr id="6" name="Picture 5">
            <a:extLst>
              <a:ext uri="{FF2B5EF4-FFF2-40B4-BE49-F238E27FC236}">
                <a16:creationId xmlns:a16="http://schemas.microsoft.com/office/drawing/2014/main" id="{1D6B4256-A1C4-441F-851B-74EDDA316E4C}"/>
              </a:ext>
            </a:extLst>
          </p:cNvPr>
          <p:cNvPicPr>
            <a:picLocks noChangeAspect="1"/>
          </p:cNvPicPr>
          <p:nvPr/>
        </p:nvPicPr>
        <p:blipFill>
          <a:blip r:embed="rId2"/>
          <a:stretch>
            <a:fillRect/>
          </a:stretch>
        </p:blipFill>
        <p:spPr>
          <a:xfrm>
            <a:off x="0" y="1063451"/>
            <a:ext cx="9144000" cy="3997280"/>
          </a:xfrm>
          <a:prstGeom prst="rect">
            <a:avLst/>
          </a:prstGeom>
        </p:spPr>
      </p:pic>
    </p:spTree>
    <p:extLst>
      <p:ext uri="{BB962C8B-B14F-4D97-AF65-F5344CB8AC3E}">
        <p14:creationId xmlns:p14="http://schemas.microsoft.com/office/powerpoint/2010/main" val="131511502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Business Intelligence (BI)</a:t>
            </a:r>
          </a:p>
        </p:txBody>
      </p:sp>
      <p:sp>
        <p:nvSpPr>
          <p:cNvPr id="3" name="Text Placeholder 2"/>
          <p:cNvSpPr>
            <a:spLocks noGrp="1"/>
          </p:cNvSpPr>
          <p:nvPr>
            <p:ph type="body" idx="1"/>
          </p:nvPr>
        </p:nvSpPr>
        <p:spPr>
          <a:xfrm>
            <a:off x="0" y="1063498"/>
            <a:ext cx="9144000" cy="4080001"/>
          </a:xfrm>
        </p:spPr>
        <p:txBody>
          <a:bodyPr/>
          <a:lstStyle/>
          <a:p>
            <a:pPr marL="76200" indent="0">
              <a:buNone/>
            </a:pPr>
            <a:r>
              <a:rPr lang="vi-VN" sz="2000"/>
              <a:t>BI là quy trình và công nghệ mà các doanh nghiệp sử dụng để kiểm soát khối lượng dữ liệu khổng lồ, khai phá tri thức giúp cho các doanh nghiệp có thể đưa các các quyết định hiệu quả hơn trong hoạt động kinh doanh của mình. </a:t>
            </a:r>
            <a:endParaRPr lang="en-US" sz="2000"/>
          </a:p>
          <a:p>
            <a:pPr marL="76200" indent="0">
              <a:buNone/>
            </a:pPr>
            <a:r>
              <a:rPr lang="vi-VN" sz="2000"/>
              <a:t>Công nghệ BI (BI Technology) cung cấp một cách nhìn toàn cảnh hoạt động của doanh nghiệp từ quá khứ, hiện tại và các dự đoán tương lai. </a:t>
            </a:r>
            <a:endParaRPr lang="en-US" sz="2000"/>
          </a:p>
          <a:p>
            <a:pPr marL="76200" indent="0">
              <a:buNone/>
            </a:pPr>
            <a:r>
              <a:rPr lang="vi-VN" sz="2000"/>
              <a:t>Mục đích của BI là hỗ trợ cho doanh nghiệp ra quyết định tốt hơn. Vì vậy một hệ thống BI (BI System) còn được gọi là hệ thống hỗ trợ quyết định (Decision Support System -DSS).</a:t>
            </a:r>
            <a:endParaRPr lang="en-US" sz="2000"/>
          </a:p>
        </p:txBody>
      </p:sp>
      <p:sp>
        <p:nvSpPr>
          <p:cNvPr id="5" name="Slide Number Placeholder 4"/>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59</a:t>
            </a:fld>
            <a:endParaRPr lang="en"/>
          </a:p>
        </p:txBody>
      </p:sp>
    </p:spTree>
    <p:extLst>
      <p:ext uri="{BB962C8B-B14F-4D97-AF65-F5344CB8AC3E}">
        <p14:creationId xmlns:p14="http://schemas.microsoft.com/office/powerpoint/2010/main" val="33344144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3" name="Google Shape;213;p13"/>
          <p:cNvSpPr txBox="1">
            <a:spLocks noGrp="1"/>
          </p:cNvSpPr>
          <p:nvPr>
            <p:ph type="body" idx="2"/>
          </p:nvPr>
        </p:nvSpPr>
        <p:spPr>
          <a:xfrm>
            <a:off x="280938" y="1204049"/>
            <a:ext cx="3890399" cy="3545801"/>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2000" b="1">
                <a:solidFill>
                  <a:srgbClr val="7BD100"/>
                </a:solidFill>
                <a:latin typeface="Varela Round" panose="020B0604020202020204" charset="-79"/>
                <a:cs typeface="Varela Round" panose="020B0604020202020204" charset="-79"/>
              </a:rPr>
              <a:t>Theo Thời Gian :</a:t>
            </a:r>
          </a:p>
          <a:p>
            <a:pPr marL="0" lvl="0" indent="0" algn="l" rtl="0">
              <a:spcBef>
                <a:spcPts val="600"/>
              </a:spcBef>
              <a:spcAft>
                <a:spcPts val="0"/>
              </a:spcAft>
              <a:buNone/>
            </a:pPr>
            <a:r>
              <a:rPr lang="vi-VN" sz="1600">
                <a:latin typeface="Varela Round" panose="020B0604020202020204" charset="-79"/>
                <a:cs typeface="Varela Round" panose="020B0604020202020204" charset="-79"/>
              </a:rPr>
              <a:t>Dữ liệu được sử dụng để phát hiện xu hướng,</a:t>
            </a:r>
            <a:r>
              <a:rPr lang="en-US" sz="1600">
                <a:latin typeface="Varela Round" panose="020B0604020202020204" charset="-79"/>
                <a:cs typeface="Varela Round" panose="020B0604020202020204" charset="-79"/>
              </a:rPr>
              <a:t> </a:t>
            </a:r>
            <a:r>
              <a:rPr lang="vi-VN" sz="1600">
                <a:latin typeface="Varela Round" panose="020B0604020202020204" charset="-79"/>
                <a:cs typeface="Varela Round" panose="020B0604020202020204" charset="-79"/>
              </a:rPr>
              <a:t>sai lệch, mối quan hệ lâu dài để dự báo và so</a:t>
            </a:r>
            <a:r>
              <a:rPr lang="en-US" sz="1600">
                <a:latin typeface="Varela Round" panose="020B0604020202020204" charset="-79"/>
                <a:cs typeface="Varela Round" panose="020B0604020202020204" charset="-79"/>
              </a:rPr>
              <a:t> </a:t>
            </a:r>
            <a:r>
              <a:rPr lang="vi-VN" sz="1600">
                <a:latin typeface="Varela Round" panose="020B0604020202020204" charset="-79"/>
                <a:cs typeface="Varela Round" panose="020B0604020202020204" charset="-79"/>
              </a:rPr>
              <a:t>sánh</a:t>
            </a:r>
            <a:endParaRPr lang="en-US" sz="1600">
              <a:latin typeface="Varela Round" panose="020B0604020202020204" charset="-79"/>
              <a:cs typeface="Varela Round" panose="020B0604020202020204" charset="-79"/>
            </a:endParaRPr>
          </a:p>
          <a:p>
            <a:pPr marL="0" lvl="0" indent="0" algn="l" rtl="0">
              <a:spcBef>
                <a:spcPts val="600"/>
              </a:spcBef>
              <a:spcAft>
                <a:spcPts val="0"/>
              </a:spcAft>
              <a:buNone/>
            </a:pPr>
            <a:r>
              <a:rPr lang="vi-VN" sz="1600">
                <a:latin typeface="Varela Round" panose="020B0604020202020204" charset="-79"/>
                <a:cs typeface="Varela Round" panose="020B0604020202020204" charset="-79"/>
              </a:rPr>
              <a:t>Thời gian là một đặc trưng (chiều) quan</a:t>
            </a:r>
            <a:r>
              <a:rPr lang="en-US" sz="1600">
                <a:latin typeface="Varela Round" panose="020B0604020202020204" charset="-79"/>
                <a:cs typeface="Varela Round" panose="020B0604020202020204" charset="-79"/>
              </a:rPr>
              <a:t> </a:t>
            </a:r>
            <a:r>
              <a:rPr lang="vi-VN" sz="1600">
                <a:latin typeface="Varela Round" panose="020B0604020202020204" charset="-79"/>
                <a:cs typeface="Varela Round" panose="020B0604020202020204" charset="-79"/>
              </a:rPr>
              <a:t>trọng</a:t>
            </a:r>
            <a:r>
              <a:rPr lang="en-US" sz="1600">
                <a:latin typeface="Varela Round" panose="020B0604020202020204" charset="-79"/>
                <a:cs typeface="Varela Round" panose="020B0604020202020204" charset="-79"/>
              </a:rPr>
              <a:t> </a:t>
            </a:r>
            <a:r>
              <a:rPr lang="en-US" sz="1600" err="1">
                <a:latin typeface="Varela Round" panose="020B0604020202020204" charset="-79"/>
                <a:cs typeface="Varela Round" panose="020B0604020202020204" charset="-79"/>
              </a:rPr>
              <a:t>như</a:t>
            </a:r>
            <a:r>
              <a:rPr lang="en-US" sz="1600">
                <a:latin typeface="Varela Round" panose="020B0604020202020204" charset="-79"/>
                <a:cs typeface="Varela Round" panose="020B0604020202020204" charset="-79"/>
              </a:rPr>
              <a:t> :</a:t>
            </a:r>
          </a:p>
          <a:p>
            <a:pPr marL="0" lvl="0" indent="0" algn="l" rtl="0">
              <a:spcBef>
                <a:spcPts val="600"/>
              </a:spcBef>
              <a:spcAft>
                <a:spcPts val="0"/>
              </a:spcAft>
              <a:buNone/>
            </a:pPr>
            <a:r>
              <a:rPr lang="en-US" sz="1600" err="1">
                <a:latin typeface="Varela Round" panose="020B0604020202020204" charset="-79"/>
                <a:cs typeface="Varela Round" panose="020B0604020202020204" charset="-79"/>
              </a:rPr>
              <a:t>Hàng</a:t>
            </a:r>
            <a:r>
              <a:rPr lang="en-US" sz="1600">
                <a:latin typeface="Varela Round" panose="020B0604020202020204" charset="-79"/>
                <a:cs typeface="Varela Round" panose="020B0604020202020204" charset="-79"/>
              </a:rPr>
              <a:t> </a:t>
            </a:r>
            <a:r>
              <a:rPr lang="en-US" sz="1600" err="1">
                <a:latin typeface="Varela Round" panose="020B0604020202020204" charset="-79"/>
                <a:cs typeface="Varela Round" panose="020B0604020202020204" charset="-79"/>
              </a:rPr>
              <a:t>ngày</a:t>
            </a:r>
            <a:r>
              <a:rPr lang="en-US" sz="1600">
                <a:latin typeface="Varela Round" panose="020B0604020202020204" charset="-79"/>
                <a:cs typeface="Varela Round" panose="020B0604020202020204" charset="-79"/>
              </a:rPr>
              <a:t>, </a:t>
            </a:r>
            <a:r>
              <a:rPr lang="en-US" sz="1600" err="1">
                <a:latin typeface="Varela Round" panose="020B0604020202020204" charset="-79"/>
                <a:cs typeface="Varela Round" panose="020B0604020202020204" charset="-79"/>
              </a:rPr>
              <a:t>hàng</a:t>
            </a:r>
            <a:r>
              <a:rPr lang="en-US" sz="1600">
                <a:latin typeface="Varela Round" panose="020B0604020202020204" charset="-79"/>
                <a:cs typeface="Varela Round" panose="020B0604020202020204" charset="-79"/>
              </a:rPr>
              <a:t> </a:t>
            </a:r>
            <a:r>
              <a:rPr lang="en-US" sz="1600" err="1">
                <a:latin typeface="Varela Round" panose="020B0604020202020204" charset="-79"/>
                <a:cs typeface="Varela Round" panose="020B0604020202020204" charset="-79"/>
              </a:rPr>
              <a:t>tuần</a:t>
            </a:r>
            <a:r>
              <a:rPr lang="en-US" sz="1600">
                <a:latin typeface="Varela Round" panose="020B0604020202020204" charset="-79"/>
                <a:cs typeface="Varela Round" panose="020B0604020202020204" charset="-79"/>
              </a:rPr>
              <a:t>, </a:t>
            </a:r>
            <a:r>
              <a:rPr lang="en-US" sz="1600" err="1">
                <a:latin typeface="Varela Round" panose="020B0604020202020204" charset="-79"/>
                <a:cs typeface="Varela Round" panose="020B0604020202020204" charset="-79"/>
              </a:rPr>
              <a:t>hằng</a:t>
            </a:r>
            <a:r>
              <a:rPr lang="en-US" sz="1600">
                <a:latin typeface="Varela Round" panose="020B0604020202020204" charset="-79"/>
                <a:cs typeface="Varela Round" panose="020B0604020202020204" charset="-79"/>
              </a:rPr>
              <a:t> </a:t>
            </a:r>
            <a:r>
              <a:rPr lang="en-US" sz="1600" err="1">
                <a:latin typeface="Varela Round" panose="020B0604020202020204" charset="-79"/>
                <a:cs typeface="Varela Round" panose="020B0604020202020204" charset="-79"/>
              </a:rPr>
              <a:t>tháng</a:t>
            </a:r>
            <a:r>
              <a:rPr lang="en-US" sz="1600">
                <a:latin typeface="Varela Round" panose="020B0604020202020204" charset="-79"/>
                <a:cs typeface="Varela Round" panose="020B0604020202020204" charset="-79"/>
              </a:rPr>
              <a:t>…</a:t>
            </a:r>
          </a:p>
          <a:p>
            <a:pPr marL="0" lvl="0" indent="0" algn="l" rtl="0">
              <a:spcBef>
                <a:spcPts val="600"/>
              </a:spcBef>
              <a:spcAft>
                <a:spcPts val="0"/>
              </a:spcAft>
              <a:buClr>
                <a:schemeClr val="dk1"/>
              </a:buClr>
              <a:buSzPts val="1100"/>
              <a:buFont typeface="Arial"/>
              <a:buNone/>
            </a:pPr>
            <a:endParaRPr sz="1200"/>
          </a:p>
          <a:p>
            <a:pPr marL="0" lvl="0" indent="0" algn="l" rtl="0">
              <a:spcBef>
                <a:spcPts val="600"/>
              </a:spcBef>
              <a:spcAft>
                <a:spcPts val="0"/>
              </a:spcAft>
              <a:buNone/>
            </a:pPr>
            <a:endParaRPr sz="1200"/>
          </a:p>
        </p:txBody>
      </p:sp>
      <p:sp>
        <p:nvSpPr>
          <p:cNvPr id="214" name="Google Shape;214;p13"/>
          <p:cNvSpPr txBox="1">
            <a:spLocks noGrp="1"/>
          </p:cNvSpPr>
          <p:nvPr>
            <p:ph type="body" idx="2"/>
          </p:nvPr>
        </p:nvSpPr>
        <p:spPr>
          <a:xfrm>
            <a:off x="4592437" y="1204050"/>
            <a:ext cx="4396817" cy="27354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2000" b="1">
                <a:solidFill>
                  <a:srgbClr val="7BD100"/>
                </a:solidFill>
              </a:rPr>
              <a:t>Tính Bền Vững :</a:t>
            </a:r>
          </a:p>
          <a:p>
            <a:pPr marL="0" lvl="0" indent="0" algn="l" rtl="0">
              <a:spcBef>
                <a:spcPts val="600"/>
              </a:spcBef>
              <a:spcAft>
                <a:spcPts val="0"/>
              </a:spcAft>
              <a:buNone/>
            </a:pPr>
            <a:r>
              <a:rPr lang="vi-VN" sz="1600"/>
              <a:t>Dữ liệu sau khi được nhập vào KDL thì không</a:t>
            </a:r>
            <a:r>
              <a:rPr lang="en-US" sz="1600"/>
              <a:t> </a:t>
            </a:r>
            <a:r>
              <a:rPr lang="vi-VN" sz="1600"/>
              <a:t>thể thay đổi đượ</a:t>
            </a:r>
            <a:r>
              <a:rPr lang="en-US" sz="1600"/>
              <a:t>c.</a:t>
            </a:r>
          </a:p>
          <a:p>
            <a:pPr marL="0" lvl="0" indent="0" algn="l" rtl="0">
              <a:spcBef>
                <a:spcPts val="600"/>
              </a:spcBef>
              <a:spcAft>
                <a:spcPts val="0"/>
              </a:spcAft>
              <a:buNone/>
            </a:pPr>
            <a:r>
              <a:rPr lang="vi-VN" sz="1600"/>
              <a:t>Dữ liệu lỗi thời sẽ được loại b</a:t>
            </a:r>
            <a:r>
              <a:rPr lang="en-US" sz="1600"/>
              <a:t>ỏ.</a:t>
            </a:r>
          </a:p>
          <a:p>
            <a:pPr marL="0" lvl="0" indent="0" algn="l" rtl="0">
              <a:spcBef>
                <a:spcPts val="600"/>
              </a:spcBef>
              <a:spcAft>
                <a:spcPts val="0"/>
              </a:spcAft>
              <a:buNone/>
            </a:pPr>
            <a:r>
              <a:rPr lang="vi-VN" sz="1600"/>
              <a:t>Dữ liệu bị thay đổi sẽ được ghi nhận như là</a:t>
            </a:r>
            <a:r>
              <a:rPr lang="en-US" sz="1600"/>
              <a:t> </a:t>
            </a:r>
            <a:r>
              <a:rPr lang="vi-VN" sz="1600"/>
              <a:t>dữ liệu mới</a:t>
            </a:r>
            <a:endParaRPr lang="en-US" sz="1600"/>
          </a:p>
          <a:p>
            <a:pPr marL="0" lvl="0" indent="0" algn="l" rtl="0">
              <a:spcBef>
                <a:spcPts val="600"/>
              </a:spcBef>
              <a:spcAft>
                <a:spcPts val="0"/>
              </a:spcAft>
              <a:buNone/>
            </a:pPr>
            <a:endParaRPr lang="en" sz="1200" b="1">
              <a:solidFill>
                <a:srgbClr val="7BD100"/>
              </a:solidFill>
            </a:endParaRPr>
          </a:p>
        </p:txBody>
      </p:sp>
      <p:sp>
        <p:nvSpPr>
          <p:cNvPr id="216" name="Google Shape;216;p13"/>
          <p:cNvSpPr txBox="1">
            <a:spLocks noGrp="1"/>
          </p:cNvSpPr>
          <p:nvPr>
            <p:ph type="sldNum" idx="12"/>
          </p:nvPr>
        </p:nvSpPr>
        <p:spPr>
          <a:xfrm>
            <a:off x="4297650" y="4749851"/>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6</a:t>
            </a:fld>
            <a:endParaRPr/>
          </a:p>
        </p:txBody>
      </p:sp>
      <p:sp>
        <p:nvSpPr>
          <p:cNvPr id="10" name="Google Shape;212;p13">
            <a:extLst>
              <a:ext uri="{FF2B5EF4-FFF2-40B4-BE49-F238E27FC236}">
                <a16:creationId xmlns:a16="http://schemas.microsoft.com/office/drawing/2014/main" id="{0BCE190B-6F37-4F33-B6ED-548DCCDED514}"/>
              </a:ext>
            </a:extLst>
          </p:cNvPr>
          <p:cNvSpPr txBox="1">
            <a:spLocks noGrp="1"/>
          </p:cNvSpPr>
          <p:nvPr>
            <p:ph type="title"/>
          </p:nvPr>
        </p:nvSpPr>
        <p:spPr>
          <a:xfrm>
            <a:off x="457200" y="-1"/>
            <a:ext cx="8229600" cy="1063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a:t>1.2 Đặc Điểm Kho Dữ Liệu</a:t>
            </a:r>
            <a:endParaRPr sz="3200"/>
          </a:p>
        </p:txBody>
      </p:sp>
    </p:spTree>
    <p:extLst>
      <p:ext uri="{BB962C8B-B14F-4D97-AF65-F5344CB8AC3E}">
        <p14:creationId xmlns:p14="http://schemas.microsoft.com/office/powerpoint/2010/main" val="244962683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Business Intelligence (BI)</a:t>
            </a:r>
          </a:p>
        </p:txBody>
      </p:sp>
      <p:sp>
        <p:nvSpPr>
          <p:cNvPr id="3" name="Text Placeholder 2"/>
          <p:cNvSpPr>
            <a:spLocks noGrp="1"/>
          </p:cNvSpPr>
          <p:nvPr>
            <p:ph type="body" idx="1"/>
          </p:nvPr>
        </p:nvSpPr>
        <p:spPr>
          <a:xfrm>
            <a:off x="0" y="1063498"/>
            <a:ext cx="9144000" cy="4080001"/>
          </a:xfrm>
        </p:spPr>
        <p:txBody>
          <a:bodyPr/>
          <a:lstStyle/>
          <a:p>
            <a:r>
              <a:rPr lang="en-US" sz="1800"/>
              <a:t>Tạo Report bằng visual</a:t>
            </a:r>
          </a:p>
          <a:p>
            <a:r>
              <a:rPr lang="en-US" sz="1800"/>
              <a:t>Chọn Reporting Service -&gt; Report Server Project Wizard</a:t>
            </a:r>
          </a:p>
        </p:txBody>
      </p:sp>
      <p:sp>
        <p:nvSpPr>
          <p:cNvPr id="5" name="Slide Number Placeholder 4"/>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60</a:t>
            </a:fld>
            <a:endParaRPr lang="en"/>
          </a:p>
        </p:txBody>
      </p:sp>
      <p:pic>
        <p:nvPicPr>
          <p:cNvPr id="6" name="Picture 5"/>
          <p:cNvPicPr>
            <a:picLocks noChangeAspect="1"/>
          </p:cNvPicPr>
          <p:nvPr/>
        </p:nvPicPr>
        <p:blipFill>
          <a:blip r:embed="rId2"/>
          <a:stretch>
            <a:fillRect/>
          </a:stretch>
        </p:blipFill>
        <p:spPr>
          <a:xfrm>
            <a:off x="0" y="1911927"/>
            <a:ext cx="9144000" cy="3231573"/>
          </a:xfrm>
          <a:prstGeom prst="rect">
            <a:avLst/>
          </a:prstGeom>
        </p:spPr>
      </p:pic>
    </p:spTree>
    <p:extLst>
      <p:ext uri="{BB962C8B-B14F-4D97-AF65-F5344CB8AC3E}">
        <p14:creationId xmlns:p14="http://schemas.microsoft.com/office/powerpoint/2010/main" val="152917680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Business Intelligence (BI)</a:t>
            </a:r>
          </a:p>
        </p:txBody>
      </p:sp>
      <p:sp>
        <p:nvSpPr>
          <p:cNvPr id="3" name="Text Placeholder 2"/>
          <p:cNvSpPr>
            <a:spLocks noGrp="1"/>
          </p:cNvSpPr>
          <p:nvPr>
            <p:ph type="body" idx="1"/>
          </p:nvPr>
        </p:nvSpPr>
        <p:spPr>
          <a:xfrm>
            <a:off x="0" y="1063499"/>
            <a:ext cx="9144000" cy="4080000"/>
          </a:xfrm>
        </p:spPr>
        <p:txBody>
          <a:bodyPr/>
          <a:lstStyle/>
          <a:p>
            <a:pPr marL="76200" indent="0">
              <a:buNone/>
            </a:pPr>
            <a:r>
              <a:rPr lang="vi-VN" sz="1800"/>
              <a:t>Nhấn chuột phả</a:t>
            </a:r>
            <a:r>
              <a:rPr lang="en-US" sz="1800"/>
              <a:t>i</a:t>
            </a:r>
            <a:r>
              <a:rPr lang="vi-VN" sz="1800"/>
              <a:t> </a:t>
            </a:r>
            <a:r>
              <a:rPr lang="vi-VN" sz="1800" b="1"/>
              <a:t>Shared Data Sourc</a:t>
            </a:r>
            <a:r>
              <a:rPr lang="vi-VN" sz="1800"/>
              <a:t>e nhấn </a:t>
            </a:r>
            <a:r>
              <a:rPr lang="vi-VN" sz="1800" b="1"/>
              <a:t>Add new data source</a:t>
            </a:r>
            <a:endParaRPr lang="en-US" sz="1800" b="1"/>
          </a:p>
          <a:p>
            <a:pPr marL="76200" indent="0">
              <a:buNone/>
            </a:pPr>
            <a:r>
              <a:rPr lang="vi-VN" sz="1800"/>
              <a:t>Nhấn </a:t>
            </a:r>
            <a:r>
              <a:rPr lang="vi-VN" sz="1800" b="1"/>
              <a:t>Edit: </a:t>
            </a:r>
            <a:r>
              <a:rPr lang="vi-VN" sz="1800"/>
              <a:t>Nhập </a:t>
            </a:r>
            <a:r>
              <a:rPr lang="vi-VN" sz="1800" b="1"/>
              <a:t>server name </a:t>
            </a:r>
            <a:r>
              <a:rPr lang="vi-VN" sz="1800"/>
              <a:t>và chọn </a:t>
            </a:r>
            <a:r>
              <a:rPr lang="vi-VN" sz="1800" b="1"/>
              <a:t>database Warehouse</a:t>
            </a:r>
            <a:endParaRPr lang="en-US" sz="1800"/>
          </a:p>
        </p:txBody>
      </p:sp>
      <p:sp>
        <p:nvSpPr>
          <p:cNvPr id="5" name="Slide Number Placeholder 4"/>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61</a:t>
            </a:fld>
            <a:endParaRPr lang="en"/>
          </a:p>
        </p:txBody>
      </p:sp>
      <p:pic>
        <p:nvPicPr>
          <p:cNvPr id="6" name="Picture 5"/>
          <p:cNvPicPr>
            <a:picLocks noChangeAspect="1"/>
          </p:cNvPicPr>
          <p:nvPr/>
        </p:nvPicPr>
        <p:blipFill>
          <a:blip r:embed="rId2"/>
          <a:stretch>
            <a:fillRect/>
          </a:stretch>
        </p:blipFill>
        <p:spPr>
          <a:xfrm>
            <a:off x="0" y="1880755"/>
            <a:ext cx="9144000" cy="3262695"/>
          </a:xfrm>
          <a:prstGeom prst="rect">
            <a:avLst/>
          </a:prstGeom>
        </p:spPr>
      </p:pic>
    </p:spTree>
    <p:extLst>
      <p:ext uri="{BB962C8B-B14F-4D97-AF65-F5344CB8AC3E}">
        <p14:creationId xmlns:p14="http://schemas.microsoft.com/office/powerpoint/2010/main" val="419545411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Business Intelligence (BI)</a:t>
            </a:r>
          </a:p>
        </p:txBody>
      </p:sp>
      <p:sp>
        <p:nvSpPr>
          <p:cNvPr id="3" name="Text Placeholder 2"/>
          <p:cNvSpPr>
            <a:spLocks noGrp="1"/>
          </p:cNvSpPr>
          <p:nvPr>
            <p:ph type="body" idx="1"/>
          </p:nvPr>
        </p:nvSpPr>
        <p:spPr>
          <a:xfrm>
            <a:off x="0" y="1063499"/>
            <a:ext cx="9144000" cy="4079952"/>
          </a:xfrm>
        </p:spPr>
        <p:txBody>
          <a:bodyPr/>
          <a:lstStyle/>
          <a:p>
            <a:pPr marL="76200" indent="0">
              <a:buNone/>
            </a:pPr>
            <a:r>
              <a:rPr lang="vi-VN" sz="2000"/>
              <a:t>Nhấn chuột phải </a:t>
            </a:r>
            <a:r>
              <a:rPr lang="vi-VN" sz="2000" b="1"/>
              <a:t>Report</a:t>
            </a:r>
            <a:r>
              <a:rPr lang="vi-VN" sz="2000"/>
              <a:t> chọn </a:t>
            </a:r>
            <a:r>
              <a:rPr lang="vi-VN" sz="2000" b="1"/>
              <a:t>Add new report</a:t>
            </a:r>
            <a:r>
              <a:rPr lang="vi-VN" sz="2000"/>
              <a:t>  -&gt; nhấn </a:t>
            </a:r>
            <a:r>
              <a:rPr lang="vi-VN" sz="2000" b="1"/>
              <a:t>Next -&gt; </a:t>
            </a:r>
            <a:r>
              <a:rPr lang="vi-VN" sz="2000"/>
              <a:t>chọn Data Soure đã tạo </a:t>
            </a:r>
            <a:endParaRPr lang="en-US" sz="2000"/>
          </a:p>
        </p:txBody>
      </p:sp>
      <p:sp>
        <p:nvSpPr>
          <p:cNvPr id="5" name="Slide Number Placeholder 4"/>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62</a:t>
            </a:fld>
            <a:endParaRPr lang="en"/>
          </a:p>
        </p:txBody>
      </p:sp>
      <p:pic>
        <p:nvPicPr>
          <p:cNvPr id="6" name="Picture 5"/>
          <p:cNvPicPr>
            <a:picLocks noChangeAspect="1"/>
          </p:cNvPicPr>
          <p:nvPr/>
        </p:nvPicPr>
        <p:blipFill>
          <a:blip r:embed="rId2"/>
          <a:stretch>
            <a:fillRect/>
          </a:stretch>
        </p:blipFill>
        <p:spPr>
          <a:xfrm>
            <a:off x="0" y="1880755"/>
            <a:ext cx="9144000" cy="3262696"/>
          </a:xfrm>
          <a:prstGeom prst="rect">
            <a:avLst/>
          </a:prstGeom>
        </p:spPr>
      </p:pic>
    </p:spTree>
    <p:extLst>
      <p:ext uri="{BB962C8B-B14F-4D97-AF65-F5344CB8AC3E}">
        <p14:creationId xmlns:p14="http://schemas.microsoft.com/office/powerpoint/2010/main" val="210223022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Business Intelligence (BI)</a:t>
            </a:r>
          </a:p>
        </p:txBody>
      </p:sp>
      <p:sp>
        <p:nvSpPr>
          <p:cNvPr id="3" name="Text Placeholder 2"/>
          <p:cNvSpPr>
            <a:spLocks noGrp="1"/>
          </p:cNvSpPr>
          <p:nvPr>
            <p:ph type="body" idx="1"/>
          </p:nvPr>
        </p:nvSpPr>
        <p:spPr>
          <a:xfrm>
            <a:off x="0" y="1063498"/>
            <a:ext cx="9144000" cy="4080001"/>
          </a:xfrm>
        </p:spPr>
        <p:txBody>
          <a:bodyPr/>
          <a:lstStyle/>
          <a:p>
            <a:endParaRPr lang="en-US" sz="2000"/>
          </a:p>
        </p:txBody>
      </p:sp>
      <p:sp>
        <p:nvSpPr>
          <p:cNvPr id="5" name="Slide Number Placeholder 4"/>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63</a:t>
            </a:fld>
            <a:endParaRPr lang="en"/>
          </a:p>
        </p:txBody>
      </p:sp>
      <p:pic>
        <p:nvPicPr>
          <p:cNvPr id="7" name="Picture 6"/>
          <p:cNvPicPr>
            <a:picLocks noChangeAspect="1"/>
          </p:cNvPicPr>
          <p:nvPr/>
        </p:nvPicPr>
        <p:blipFill>
          <a:blip r:embed="rId2"/>
          <a:stretch>
            <a:fillRect/>
          </a:stretch>
        </p:blipFill>
        <p:spPr>
          <a:xfrm>
            <a:off x="0" y="1063497"/>
            <a:ext cx="9144000" cy="4079954"/>
          </a:xfrm>
          <a:prstGeom prst="rect">
            <a:avLst/>
          </a:prstGeom>
        </p:spPr>
      </p:pic>
    </p:spTree>
    <p:extLst>
      <p:ext uri="{BB962C8B-B14F-4D97-AF65-F5344CB8AC3E}">
        <p14:creationId xmlns:p14="http://schemas.microsoft.com/office/powerpoint/2010/main" val="18852578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Business Intelligence (BI)</a:t>
            </a:r>
          </a:p>
        </p:txBody>
      </p:sp>
      <p:sp>
        <p:nvSpPr>
          <p:cNvPr id="3" name="Text Placeholder 2"/>
          <p:cNvSpPr>
            <a:spLocks noGrp="1"/>
          </p:cNvSpPr>
          <p:nvPr>
            <p:ph type="body" idx="1"/>
          </p:nvPr>
        </p:nvSpPr>
        <p:spPr>
          <a:xfrm>
            <a:off x="0" y="1063498"/>
            <a:ext cx="9144000" cy="4080001"/>
          </a:xfrm>
        </p:spPr>
        <p:txBody>
          <a:bodyPr/>
          <a:lstStyle/>
          <a:p>
            <a:pPr marL="76200" indent="0">
              <a:buNone/>
            </a:pPr>
            <a:r>
              <a:rPr lang="en-US" sz="2000"/>
              <a:t>Tạo Report bằng Power BI</a:t>
            </a:r>
          </a:p>
        </p:txBody>
      </p:sp>
      <p:sp>
        <p:nvSpPr>
          <p:cNvPr id="5" name="Slide Number Placeholder 4"/>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64</a:t>
            </a:fld>
            <a:endParaRPr lang="en"/>
          </a:p>
        </p:txBody>
      </p:sp>
      <p:pic>
        <p:nvPicPr>
          <p:cNvPr id="6" name="Picture 5"/>
          <p:cNvPicPr>
            <a:picLocks noChangeAspect="1"/>
          </p:cNvPicPr>
          <p:nvPr/>
        </p:nvPicPr>
        <p:blipFill>
          <a:blip r:embed="rId2"/>
          <a:stretch>
            <a:fillRect/>
          </a:stretch>
        </p:blipFill>
        <p:spPr>
          <a:xfrm>
            <a:off x="0" y="1569028"/>
            <a:ext cx="9144000" cy="3574424"/>
          </a:xfrm>
          <a:prstGeom prst="rect">
            <a:avLst/>
          </a:prstGeom>
        </p:spPr>
      </p:pic>
    </p:spTree>
    <p:extLst>
      <p:ext uri="{BB962C8B-B14F-4D97-AF65-F5344CB8AC3E}">
        <p14:creationId xmlns:p14="http://schemas.microsoft.com/office/powerpoint/2010/main" val="253548319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Ứng Dụng</a:t>
            </a:r>
          </a:p>
        </p:txBody>
      </p:sp>
      <p:sp>
        <p:nvSpPr>
          <p:cNvPr id="4" name="Text Placeholder 3"/>
          <p:cNvSpPr>
            <a:spLocks noGrp="1"/>
          </p:cNvSpPr>
          <p:nvPr>
            <p:ph type="body" idx="2"/>
          </p:nvPr>
        </p:nvSpPr>
        <p:spPr>
          <a:xfrm>
            <a:off x="6389076" y="1063498"/>
            <a:ext cx="2754923" cy="4080001"/>
          </a:xfrm>
        </p:spPr>
        <p:txBody>
          <a:bodyPr/>
          <a:lstStyle/>
          <a:p>
            <a:r>
              <a:rPr lang="en-US" sz="2000"/>
              <a:t>Giao diện chính</a:t>
            </a:r>
          </a:p>
        </p:txBody>
      </p:sp>
      <p:sp>
        <p:nvSpPr>
          <p:cNvPr id="5" name="Slide Number Placeholder 4"/>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65</a:t>
            </a:fld>
            <a:endParaRPr lang="en"/>
          </a:p>
        </p:txBody>
      </p:sp>
      <p:pic>
        <p:nvPicPr>
          <p:cNvPr id="6" name="Picture 5"/>
          <p:cNvPicPr>
            <a:picLocks noChangeAspect="1"/>
          </p:cNvPicPr>
          <p:nvPr/>
        </p:nvPicPr>
        <p:blipFill>
          <a:blip r:embed="rId2"/>
          <a:stretch>
            <a:fillRect/>
          </a:stretch>
        </p:blipFill>
        <p:spPr>
          <a:xfrm>
            <a:off x="0" y="1063497"/>
            <a:ext cx="6389076" cy="4080003"/>
          </a:xfrm>
          <a:prstGeom prst="rect">
            <a:avLst/>
          </a:prstGeom>
        </p:spPr>
      </p:pic>
    </p:spTree>
    <p:extLst>
      <p:ext uri="{BB962C8B-B14F-4D97-AF65-F5344CB8AC3E}">
        <p14:creationId xmlns:p14="http://schemas.microsoft.com/office/powerpoint/2010/main" val="119916006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Ứng Dụng</a:t>
            </a:r>
          </a:p>
        </p:txBody>
      </p:sp>
      <p:sp>
        <p:nvSpPr>
          <p:cNvPr id="4" name="Text Placeholder 3"/>
          <p:cNvSpPr>
            <a:spLocks noGrp="1"/>
          </p:cNvSpPr>
          <p:nvPr>
            <p:ph type="body" idx="2"/>
          </p:nvPr>
        </p:nvSpPr>
        <p:spPr>
          <a:xfrm>
            <a:off x="5990492" y="1063498"/>
            <a:ext cx="3153508" cy="4080001"/>
          </a:xfrm>
        </p:spPr>
        <p:txBody>
          <a:bodyPr/>
          <a:lstStyle/>
          <a:p>
            <a:r>
              <a:rPr lang="en-US" sz="2000"/>
              <a:t>Backup and Restore</a:t>
            </a:r>
          </a:p>
          <a:p>
            <a:endParaRPr lang="en-US" sz="2000"/>
          </a:p>
        </p:txBody>
      </p:sp>
      <p:sp>
        <p:nvSpPr>
          <p:cNvPr id="5" name="Slide Number Placeholder 4"/>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66</a:t>
            </a:fld>
            <a:endParaRPr lang="en"/>
          </a:p>
        </p:txBody>
      </p:sp>
      <p:pic>
        <p:nvPicPr>
          <p:cNvPr id="3" name="Picture 2"/>
          <p:cNvPicPr>
            <a:picLocks noChangeAspect="1"/>
          </p:cNvPicPr>
          <p:nvPr/>
        </p:nvPicPr>
        <p:blipFill>
          <a:blip r:embed="rId2"/>
          <a:stretch>
            <a:fillRect/>
          </a:stretch>
        </p:blipFill>
        <p:spPr>
          <a:xfrm>
            <a:off x="0" y="1063498"/>
            <a:ext cx="5990492" cy="4081552"/>
          </a:xfrm>
          <a:prstGeom prst="rect">
            <a:avLst/>
          </a:prstGeom>
        </p:spPr>
      </p:pic>
    </p:spTree>
    <p:extLst>
      <p:ext uri="{BB962C8B-B14F-4D97-AF65-F5344CB8AC3E}">
        <p14:creationId xmlns:p14="http://schemas.microsoft.com/office/powerpoint/2010/main" val="407710787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Ứng Dụng</a:t>
            </a:r>
          </a:p>
        </p:txBody>
      </p:sp>
      <p:sp>
        <p:nvSpPr>
          <p:cNvPr id="4" name="Text Placeholder 3"/>
          <p:cNvSpPr>
            <a:spLocks noGrp="1"/>
          </p:cNvSpPr>
          <p:nvPr>
            <p:ph type="body" idx="2"/>
          </p:nvPr>
        </p:nvSpPr>
        <p:spPr>
          <a:xfrm>
            <a:off x="6119446" y="1063498"/>
            <a:ext cx="3024554" cy="4080001"/>
          </a:xfrm>
        </p:spPr>
        <p:txBody>
          <a:bodyPr/>
          <a:lstStyle/>
          <a:p>
            <a:r>
              <a:rPr lang="en-US" sz="2000"/>
              <a:t>Nạp dữ liệu từ Exel</a:t>
            </a:r>
          </a:p>
        </p:txBody>
      </p:sp>
      <p:sp>
        <p:nvSpPr>
          <p:cNvPr id="5" name="Slide Number Placeholder 4"/>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67</a:t>
            </a:fld>
            <a:endParaRPr lang="en"/>
          </a:p>
        </p:txBody>
      </p:sp>
      <p:pic>
        <p:nvPicPr>
          <p:cNvPr id="6" name="Picture 5"/>
          <p:cNvPicPr>
            <a:picLocks noChangeAspect="1"/>
          </p:cNvPicPr>
          <p:nvPr/>
        </p:nvPicPr>
        <p:blipFill>
          <a:blip r:embed="rId2"/>
          <a:stretch>
            <a:fillRect/>
          </a:stretch>
        </p:blipFill>
        <p:spPr>
          <a:xfrm>
            <a:off x="0" y="1063498"/>
            <a:ext cx="6119446" cy="4079953"/>
          </a:xfrm>
          <a:prstGeom prst="rect">
            <a:avLst/>
          </a:prstGeom>
        </p:spPr>
      </p:pic>
    </p:spTree>
    <p:extLst>
      <p:ext uri="{BB962C8B-B14F-4D97-AF65-F5344CB8AC3E}">
        <p14:creationId xmlns:p14="http://schemas.microsoft.com/office/powerpoint/2010/main" val="160522809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Ứng Dụng</a:t>
            </a:r>
          </a:p>
        </p:txBody>
      </p:sp>
      <p:sp>
        <p:nvSpPr>
          <p:cNvPr id="4" name="Text Placeholder 3"/>
          <p:cNvSpPr>
            <a:spLocks noGrp="1"/>
          </p:cNvSpPr>
          <p:nvPr>
            <p:ph type="body" idx="2"/>
          </p:nvPr>
        </p:nvSpPr>
        <p:spPr>
          <a:xfrm>
            <a:off x="6166338" y="1063498"/>
            <a:ext cx="2977662" cy="4080001"/>
          </a:xfrm>
        </p:spPr>
        <p:txBody>
          <a:bodyPr/>
          <a:lstStyle/>
          <a:p>
            <a:r>
              <a:rPr lang="en-US" sz="2000"/>
              <a:t>Nạp dữ liệu từ SQL</a:t>
            </a:r>
          </a:p>
        </p:txBody>
      </p:sp>
      <p:sp>
        <p:nvSpPr>
          <p:cNvPr id="5" name="Slide Number Placeholder 4"/>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68</a:t>
            </a:fld>
            <a:endParaRPr lang="en"/>
          </a:p>
        </p:txBody>
      </p:sp>
      <p:pic>
        <p:nvPicPr>
          <p:cNvPr id="3" name="Picture 2"/>
          <p:cNvPicPr>
            <a:picLocks noChangeAspect="1"/>
          </p:cNvPicPr>
          <p:nvPr/>
        </p:nvPicPr>
        <p:blipFill>
          <a:blip r:embed="rId2"/>
          <a:stretch>
            <a:fillRect/>
          </a:stretch>
        </p:blipFill>
        <p:spPr>
          <a:xfrm>
            <a:off x="-1" y="1063497"/>
            <a:ext cx="6166339" cy="4079954"/>
          </a:xfrm>
          <a:prstGeom prst="rect">
            <a:avLst/>
          </a:prstGeom>
        </p:spPr>
      </p:pic>
    </p:spTree>
    <p:extLst>
      <p:ext uri="{BB962C8B-B14F-4D97-AF65-F5344CB8AC3E}">
        <p14:creationId xmlns:p14="http://schemas.microsoft.com/office/powerpoint/2010/main" val="265132602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Ứng Dụng</a:t>
            </a:r>
          </a:p>
        </p:txBody>
      </p:sp>
      <p:sp>
        <p:nvSpPr>
          <p:cNvPr id="4" name="Text Placeholder 3"/>
          <p:cNvSpPr>
            <a:spLocks noGrp="1"/>
          </p:cNvSpPr>
          <p:nvPr>
            <p:ph type="body" idx="2"/>
          </p:nvPr>
        </p:nvSpPr>
        <p:spPr>
          <a:xfrm>
            <a:off x="5955323" y="1063498"/>
            <a:ext cx="3188677" cy="4080001"/>
          </a:xfrm>
        </p:spPr>
        <p:txBody>
          <a:bodyPr/>
          <a:lstStyle/>
          <a:p>
            <a:r>
              <a:rPr lang="en-US" sz="2000"/>
              <a:t>Nạp dữ liệu từ Acess</a:t>
            </a:r>
          </a:p>
        </p:txBody>
      </p:sp>
      <p:sp>
        <p:nvSpPr>
          <p:cNvPr id="5" name="Slide Number Placeholder 4"/>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69</a:t>
            </a:fld>
            <a:endParaRPr lang="en"/>
          </a:p>
        </p:txBody>
      </p:sp>
      <p:pic>
        <p:nvPicPr>
          <p:cNvPr id="6" name="Picture 5"/>
          <p:cNvPicPr>
            <a:picLocks noChangeAspect="1"/>
          </p:cNvPicPr>
          <p:nvPr/>
        </p:nvPicPr>
        <p:blipFill>
          <a:blip r:embed="rId2"/>
          <a:stretch>
            <a:fillRect/>
          </a:stretch>
        </p:blipFill>
        <p:spPr>
          <a:xfrm>
            <a:off x="0" y="1063497"/>
            <a:ext cx="5955323" cy="4079954"/>
          </a:xfrm>
          <a:prstGeom prst="rect">
            <a:avLst/>
          </a:prstGeom>
        </p:spPr>
      </p:pic>
    </p:spTree>
    <p:extLst>
      <p:ext uri="{BB962C8B-B14F-4D97-AF65-F5344CB8AC3E}">
        <p14:creationId xmlns:p14="http://schemas.microsoft.com/office/powerpoint/2010/main" val="26654625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3" name="Google Shape;213;p13"/>
          <p:cNvSpPr txBox="1">
            <a:spLocks noGrp="1"/>
          </p:cNvSpPr>
          <p:nvPr>
            <p:ph type="body" idx="2"/>
          </p:nvPr>
        </p:nvSpPr>
        <p:spPr>
          <a:xfrm>
            <a:off x="280938" y="1166649"/>
            <a:ext cx="8553573" cy="3583202"/>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2000" b="1">
                <a:solidFill>
                  <a:srgbClr val="7BD100"/>
                </a:solidFill>
                <a:latin typeface="Varela Round" panose="020B0604020202020204" charset="-79"/>
                <a:cs typeface="Varela Round" panose="020B0604020202020204" charset="-79"/>
              </a:rPr>
              <a:t>Kho Dữ Liệu Được Chia Thành 3 Thành phần</a:t>
            </a:r>
          </a:p>
          <a:p>
            <a:pPr marL="0" lvl="0" indent="0" algn="l" rtl="0">
              <a:spcBef>
                <a:spcPts val="600"/>
              </a:spcBef>
              <a:spcAft>
                <a:spcPts val="0"/>
              </a:spcAft>
              <a:buNone/>
            </a:pPr>
            <a:r>
              <a:rPr lang="en-US" sz="2000"/>
              <a:t>Bản </a:t>
            </a:r>
            <a:r>
              <a:rPr lang="en-US" sz="2000" err="1"/>
              <a:t>thân</a:t>
            </a:r>
            <a:r>
              <a:rPr lang="en-US" sz="2000"/>
              <a:t> Kho </a:t>
            </a:r>
            <a:r>
              <a:rPr lang="en-US" sz="2000" err="1"/>
              <a:t>Dữ</a:t>
            </a:r>
            <a:r>
              <a:rPr lang="en-US" sz="2000"/>
              <a:t> Liệu</a:t>
            </a:r>
          </a:p>
          <a:p>
            <a:pPr marL="0" lvl="0" indent="0" algn="l" rtl="0">
              <a:spcBef>
                <a:spcPts val="600"/>
              </a:spcBef>
              <a:spcAft>
                <a:spcPts val="0"/>
              </a:spcAft>
              <a:buNone/>
            </a:pPr>
            <a:r>
              <a:rPr lang="en-US" sz="2000"/>
              <a:t>	Chứa </a:t>
            </a:r>
            <a:r>
              <a:rPr lang="en-US" sz="2000" err="1"/>
              <a:t>dữ</a:t>
            </a:r>
            <a:r>
              <a:rPr lang="en-US" sz="2000"/>
              <a:t> </a:t>
            </a:r>
            <a:r>
              <a:rPr lang="en-US" sz="2000" err="1"/>
              <a:t>liệu</a:t>
            </a:r>
            <a:r>
              <a:rPr lang="en-US" sz="2000"/>
              <a:t> </a:t>
            </a:r>
            <a:r>
              <a:rPr lang="en-US" sz="2000" err="1"/>
              <a:t>và</a:t>
            </a:r>
            <a:r>
              <a:rPr lang="en-US" sz="2000"/>
              <a:t> </a:t>
            </a:r>
            <a:r>
              <a:rPr lang="en-US" sz="2000" err="1"/>
              <a:t>các</a:t>
            </a:r>
            <a:r>
              <a:rPr lang="en-US" sz="2000"/>
              <a:t> </a:t>
            </a:r>
            <a:r>
              <a:rPr lang="en-US" sz="2000" err="1"/>
              <a:t>phần</a:t>
            </a:r>
            <a:r>
              <a:rPr lang="en-US" sz="2000"/>
              <a:t> </a:t>
            </a:r>
            <a:r>
              <a:rPr lang="en-US" sz="2000" err="1"/>
              <a:t>mềm</a:t>
            </a:r>
            <a:r>
              <a:rPr lang="en-US" sz="2000"/>
              <a:t> </a:t>
            </a:r>
            <a:r>
              <a:rPr lang="en-US" sz="2000" err="1"/>
              <a:t>liên</a:t>
            </a:r>
            <a:r>
              <a:rPr lang="en-US" sz="2000"/>
              <a:t> quan</a:t>
            </a:r>
          </a:p>
          <a:p>
            <a:pPr marL="0" lvl="0" indent="0" algn="l" rtl="0">
              <a:spcBef>
                <a:spcPts val="600"/>
              </a:spcBef>
              <a:spcAft>
                <a:spcPts val="0"/>
              </a:spcAft>
              <a:buNone/>
            </a:pPr>
            <a:r>
              <a:rPr lang="en-US" sz="2000"/>
              <a:t>Phần mềm thu nhận dữ liệu (back-end)</a:t>
            </a:r>
          </a:p>
          <a:p>
            <a:pPr marL="0" lvl="0" indent="0" algn="l" rtl="0">
              <a:spcBef>
                <a:spcPts val="600"/>
              </a:spcBef>
              <a:spcAft>
                <a:spcPts val="0"/>
              </a:spcAft>
              <a:buNone/>
            </a:pPr>
            <a:r>
              <a:rPr lang="en-US" sz="2000"/>
              <a:t>	Rút </a:t>
            </a:r>
            <a:r>
              <a:rPr lang="en-US" sz="2000" err="1"/>
              <a:t>trích</a:t>
            </a:r>
            <a:r>
              <a:rPr lang="en-US" sz="2000"/>
              <a:t> </a:t>
            </a:r>
            <a:r>
              <a:rPr lang="en-US" sz="2000" err="1"/>
              <a:t>dữ</a:t>
            </a:r>
            <a:r>
              <a:rPr lang="en-US" sz="2000"/>
              <a:t> </a:t>
            </a:r>
            <a:r>
              <a:rPr lang="en-US" sz="2000" err="1"/>
              <a:t>liệu</a:t>
            </a:r>
            <a:r>
              <a:rPr lang="en-US" sz="2000"/>
              <a:t> </a:t>
            </a:r>
            <a:r>
              <a:rPr lang="en-US" sz="2000" err="1"/>
              <a:t>từ</a:t>
            </a:r>
            <a:r>
              <a:rPr lang="en-US" sz="2000"/>
              <a:t> </a:t>
            </a:r>
            <a:r>
              <a:rPr lang="en-US" sz="2000" err="1"/>
              <a:t>các</a:t>
            </a:r>
            <a:r>
              <a:rPr lang="en-US" sz="2000"/>
              <a:t> </a:t>
            </a:r>
            <a:r>
              <a:rPr lang="en-US" sz="2000" err="1"/>
              <a:t>hệ</a:t>
            </a:r>
            <a:r>
              <a:rPr lang="en-US" sz="2000"/>
              <a:t> </a:t>
            </a:r>
            <a:r>
              <a:rPr lang="en-US" sz="2000" err="1"/>
              <a:t>thống</a:t>
            </a:r>
            <a:r>
              <a:rPr lang="en-US" sz="2000"/>
              <a:t> </a:t>
            </a:r>
            <a:r>
              <a:rPr lang="en-US" sz="2000" err="1"/>
              <a:t>cũ</a:t>
            </a:r>
            <a:r>
              <a:rPr lang="en-US" sz="2000"/>
              <a:t>/</a:t>
            </a:r>
            <a:r>
              <a:rPr lang="en-US" sz="2000" err="1"/>
              <a:t>nguồn</a:t>
            </a:r>
            <a:r>
              <a:rPr lang="en-US" sz="2000"/>
              <a:t> </a:t>
            </a:r>
            <a:r>
              <a:rPr lang="en-US" sz="2000" err="1"/>
              <a:t>bên</a:t>
            </a:r>
            <a:r>
              <a:rPr lang="en-US" sz="2000"/>
              <a:t> ngoài</a:t>
            </a:r>
          </a:p>
          <a:p>
            <a:pPr marL="0" lvl="0" indent="0" algn="l" rtl="0">
              <a:spcBef>
                <a:spcPts val="600"/>
              </a:spcBef>
              <a:spcAft>
                <a:spcPts val="0"/>
              </a:spcAft>
              <a:buNone/>
            </a:pPr>
            <a:r>
              <a:rPr lang="en-US" sz="2000"/>
              <a:t>	Hợp </a:t>
            </a:r>
            <a:r>
              <a:rPr lang="en-US" sz="2000" err="1"/>
              <a:t>nhất</a:t>
            </a:r>
            <a:r>
              <a:rPr lang="en-US" sz="2000"/>
              <a:t>, </a:t>
            </a:r>
            <a:r>
              <a:rPr lang="en-US" sz="2000" err="1"/>
              <a:t>tóm</a:t>
            </a:r>
            <a:r>
              <a:rPr lang="en-US" sz="2000"/>
              <a:t> </a:t>
            </a:r>
            <a:r>
              <a:rPr lang="en-US" sz="2000" err="1"/>
              <a:t>tắt</a:t>
            </a:r>
            <a:r>
              <a:rPr lang="en-US" sz="2000"/>
              <a:t> </a:t>
            </a:r>
            <a:r>
              <a:rPr lang="en-US" sz="2000" err="1"/>
              <a:t>và</a:t>
            </a:r>
            <a:r>
              <a:rPr lang="en-US" sz="2000"/>
              <a:t> </a:t>
            </a:r>
            <a:r>
              <a:rPr lang="en-US" sz="2000" err="1"/>
              <a:t>tải</a:t>
            </a:r>
            <a:r>
              <a:rPr lang="en-US" sz="2000"/>
              <a:t> </a:t>
            </a:r>
            <a:r>
              <a:rPr lang="en-US" sz="2000" err="1"/>
              <a:t>nạp</a:t>
            </a:r>
            <a:r>
              <a:rPr lang="en-US" sz="2000"/>
              <a:t> </a:t>
            </a:r>
            <a:r>
              <a:rPr lang="en-US" sz="2000" err="1"/>
              <a:t>dữ</a:t>
            </a:r>
            <a:r>
              <a:rPr lang="en-US" sz="2000"/>
              <a:t> </a:t>
            </a:r>
            <a:r>
              <a:rPr lang="en-US" sz="2000" err="1"/>
              <a:t>liệu</a:t>
            </a:r>
            <a:r>
              <a:rPr lang="en-US" sz="2000"/>
              <a:t> </a:t>
            </a:r>
            <a:r>
              <a:rPr lang="en-US" sz="2000" err="1"/>
              <a:t>vào</a:t>
            </a:r>
            <a:r>
              <a:rPr lang="en-US" sz="2000"/>
              <a:t> KDL</a:t>
            </a:r>
          </a:p>
          <a:p>
            <a:pPr marL="0" lvl="0" indent="0" algn="l" rtl="0">
              <a:spcBef>
                <a:spcPts val="600"/>
              </a:spcBef>
              <a:spcAft>
                <a:spcPts val="0"/>
              </a:spcAft>
              <a:buNone/>
            </a:pPr>
            <a:r>
              <a:rPr lang="en-US" sz="2000"/>
              <a:t>Phần </a:t>
            </a:r>
            <a:r>
              <a:rPr lang="en-US" sz="2000" err="1"/>
              <a:t>mềm</a:t>
            </a:r>
            <a:r>
              <a:rPr lang="en-US" sz="2000"/>
              <a:t> </a:t>
            </a:r>
            <a:r>
              <a:rPr lang="en-US" sz="2000" err="1"/>
              <a:t>truy</a:t>
            </a:r>
            <a:r>
              <a:rPr lang="en-US" sz="2000"/>
              <a:t> </a:t>
            </a:r>
            <a:r>
              <a:rPr lang="en-US" sz="2000" err="1"/>
              <a:t>xuất</a:t>
            </a:r>
            <a:r>
              <a:rPr lang="en-US" sz="2000"/>
              <a:t> </a:t>
            </a:r>
            <a:r>
              <a:rPr lang="en-US" sz="2000" err="1"/>
              <a:t>và</a:t>
            </a:r>
            <a:r>
              <a:rPr lang="en-US" sz="2000"/>
              <a:t> </a:t>
            </a:r>
            <a:r>
              <a:rPr lang="en-US" sz="2000" err="1"/>
              <a:t>phân</a:t>
            </a:r>
            <a:r>
              <a:rPr lang="en-US" sz="2000"/>
              <a:t> </a:t>
            </a:r>
            <a:r>
              <a:rPr lang="en-US" sz="2000" err="1"/>
              <a:t>tích</a:t>
            </a:r>
            <a:r>
              <a:rPr lang="en-US" sz="2000"/>
              <a:t> (front-end)</a:t>
            </a:r>
          </a:p>
          <a:p>
            <a:pPr marL="533400" lvl="1" indent="0">
              <a:buNone/>
            </a:pPr>
            <a:r>
              <a:rPr lang="en-US" sz="2000"/>
              <a:t>	Tổng </a:t>
            </a:r>
            <a:r>
              <a:rPr lang="en-US" sz="2000" err="1"/>
              <a:t>hợp</a:t>
            </a:r>
            <a:r>
              <a:rPr lang="en-US" sz="2000"/>
              <a:t> </a:t>
            </a:r>
            <a:r>
              <a:rPr lang="en-US" sz="2000" err="1"/>
              <a:t>dữ</a:t>
            </a:r>
            <a:r>
              <a:rPr lang="en-US" sz="2000"/>
              <a:t> </a:t>
            </a:r>
            <a:r>
              <a:rPr lang="en-US" sz="2000" err="1"/>
              <a:t>liệu</a:t>
            </a:r>
            <a:r>
              <a:rPr lang="en-US" sz="2000"/>
              <a:t> </a:t>
            </a:r>
            <a:r>
              <a:rPr lang="en-US" sz="2000" err="1"/>
              <a:t>và</a:t>
            </a:r>
            <a:r>
              <a:rPr lang="en-US" sz="2000"/>
              <a:t> </a:t>
            </a:r>
            <a:r>
              <a:rPr lang="en-US" sz="2000" err="1"/>
              <a:t>sử</a:t>
            </a:r>
            <a:r>
              <a:rPr lang="en-US" sz="2000"/>
              <a:t> </a:t>
            </a:r>
            <a:r>
              <a:rPr lang="en-US" sz="2000" err="1"/>
              <a:t>dụng</a:t>
            </a:r>
            <a:r>
              <a:rPr lang="en-US" sz="2000"/>
              <a:t> </a:t>
            </a:r>
            <a:r>
              <a:rPr lang="en-US" sz="2000" err="1"/>
              <a:t>kết</a:t>
            </a:r>
            <a:r>
              <a:rPr lang="en-US" sz="2000"/>
              <a:t> </a:t>
            </a:r>
            <a:r>
              <a:rPr lang="en-US" sz="2000" err="1"/>
              <a:t>quả</a:t>
            </a:r>
            <a:r>
              <a:rPr lang="en-US" sz="2000"/>
              <a:t> </a:t>
            </a:r>
            <a:r>
              <a:rPr lang="en-US" sz="2000" err="1"/>
              <a:t>để</a:t>
            </a:r>
            <a:r>
              <a:rPr lang="en-US" sz="2000"/>
              <a:t> </a:t>
            </a:r>
            <a:r>
              <a:rPr lang="en-US" sz="2000" err="1"/>
              <a:t>phân</a:t>
            </a:r>
            <a:r>
              <a:rPr lang="en-US" sz="2000"/>
              <a:t> </a:t>
            </a:r>
            <a:r>
              <a:rPr lang="en-US" sz="2000" err="1"/>
              <a:t>tích</a:t>
            </a:r>
            <a:r>
              <a:rPr lang="en-US" sz="2000"/>
              <a:t>.</a:t>
            </a:r>
          </a:p>
          <a:p>
            <a:pPr marL="0" lvl="0" indent="0" algn="l" rtl="0">
              <a:spcBef>
                <a:spcPts val="600"/>
              </a:spcBef>
              <a:spcAft>
                <a:spcPts val="0"/>
              </a:spcAft>
              <a:buClr>
                <a:schemeClr val="dk1"/>
              </a:buClr>
              <a:buSzPts val="1100"/>
              <a:buFont typeface="Arial"/>
              <a:buNone/>
            </a:pPr>
            <a:endParaRPr sz="1200"/>
          </a:p>
          <a:p>
            <a:pPr marL="0" lvl="0" indent="0" algn="l" rtl="0">
              <a:spcBef>
                <a:spcPts val="600"/>
              </a:spcBef>
              <a:spcAft>
                <a:spcPts val="0"/>
              </a:spcAft>
              <a:buNone/>
            </a:pPr>
            <a:endParaRPr sz="1200"/>
          </a:p>
        </p:txBody>
      </p:sp>
      <p:sp>
        <p:nvSpPr>
          <p:cNvPr id="216" name="Google Shape;216;p13"/>
          <p:cNvSpPr txBox="1">
            <a:spLocks noGrp="1"/>
          </p:cNvSpPr>
          <p:nvPr>
            <p:ph type="sldNum" idx="12"/>
          </p:nvPr>
        </p:nvSpPr>
        <p:spPr>
          <a:xfrm>
            <a:off x="4297650" y="4749851"/>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7</a:t>
            </a:fld>
            <a:endParaRPr/>
          </a:p>
        </p:txBody>
      </p:sp>
      <p:sp>
        <p:nvSpPr>
          <p:cNvPr id="10" name="Google Shape;212;p13">
            <a:extLst>
              <a:ext uri="{FF2B5EF4-FFF2-40B4-BE49-F238E27FC236}">
                <a16:creationId xmlns:a16="http://schemas.microsoft.com/office/drawing/2014/main" id="{0BCE190B-6F37-4F33-B6ED-548DCCDED514}"/>
              </a:ext>
            </a:extLst>
          </p:cNvPr>
          <p:cNvSpPr txBox="1">
            <a:spLocks noGrp="1"/>
          </p:cNvSpPr>
          <p:nvPr>
            <p:ph type="title"/>
          </p:nvPr>
        </p:nvSpPr>
        <p:spPr>
          <a:xfrm>
            <a:off x="457200" y="-1"/>
            <a:ext cx="8229600" cy="1063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a:t>1.3 Kiến Trúc Kho Dữ Liệu</a:t>
            </a:r>
            <a:endParaRPr sz="3200"/>
          </a:p>
        </p:txBody>
      </p:sp>
    </p:spTree>
    <p:extLst>
      <p:ext uri="{BB962C8B-B14F-4D97-AF65-F5344CB8AC3E}">
        <p14:creationId xmlns:p14="http://schemas.microsoft.com/office/powerpoint/2010/main" val="384773004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Ứng Dụng</a:t>
            </a:r>
          </a:p>
        </p:txBody>
      </p:sp>
      <p:sp>
        <p:nvSpPr>
          <p:cNvPr id="4" name="Text Placeholder 3"/>
          <p:cNvSpPr>
            <a:spLocks noGrp="1"/>
          </p:cNvSpPr>
          <p:nvPr>
            <p:ph type="body" idx="2"/>
          </p:nvPr>
        </p:nvSpPr>
        <p:spPr>
          <a:xfrm>
            <a:off x="6391275" y="1063498"/>
            <a:ext cx="2752725" cy="4080001"/>
          </a:xfrm>
        </p:spPr>
        <p:txBody>
          <a:bodyPr/>
          <a:lstStyle/>
          <a:p>
            <a:r>
              <a:rPr lang="en-US" sz="2000"/>
              <a:t>MDX</a:t>
            </a:r>
          </a:p>
        </p:txBody>
      </p:sp>
      <p:sp>
        <p:nvSpPr>
          <p:cNvPr id="5" name="Slide Number Placeholder 4"/>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70</a:t>
            </a:fld>
            <a:endParaRPr lang="en"/>
          </a:p>
        </p:txBody>
      </p:sp>
      <p:pic>
        <p:nvPicPr>
          <p:cNvPr id="3" name="Picture 2"/>
          <p:cNvPicPr>
            <a:picLocks noChangeAspect="1"/>
          </p:cNvPicPr>
          <p:nvPr/>
        </p:nvPicPr>
        <p:blipFill>
          <a:blip r:embed="rId2"/>
          <a:stretch>
            <a:fillRect/>
          </a:stretch>
        </p:blipFill>
        <p:spPr>
          <a:xfrm>
            <a:off x="0" y="1063497"/>
            <a:ext cx="6391275" cy="4080003"/>
          </a:xfrm>
          <a:prstGeom prst="rect">
            <a:avLst/>
          </a:prstGeom>
        </p:spPr>
      </p:pic>
    </p:spTree>
    <p:extLst>
      <p:ext uri="{BB962C8B-B14F-4D97-AF65-F5344CB8AC3E}">
        <p14:creationId xmlns:p14="http://schemas.microsoft.com/office/powerpoint/2010/main" val="75324376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Ứng Dụng</a:t>
            </a:r>
          </a:p>
        </p:txBody>
      </p:sp>
      <p:sp>
        <p:nvSpPr>
          <p:cNvPr id="4" name="Text Placeholder 3"/>
          <p:cNvSpPr>
            <a:spLocks noGrp="1"/>
          </p:cNvSpPr>
          <p:nvPr>
            <p:ph type="body" idx="2"/>
          </p:nvPr>
        </p:nvSpPr>
        <p:spPr>
          <a:xfrm>
            <a:off x="6891959" y="1063498"/>
            <a:ext cx="2252041" cy="4080001"/>
          </a:xfrm>
        </p:spPr>
        <p:txBody>
          <a:bodyPr/>
          <a:lstStyle/>
          <a:p>
            <a:r>
              <a:rPr lang="en-US" sz="2000"/>
              <a:t>Phân Tích, Thống kê</a:t>
            </a:r>
          </a:p>
        </p:txBody>
      </p:sp>
      <p:sp>
        <p:nvSpPr>
          <p:cNvPr id="5" name="Slide Number Placeholder 4"/>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71</a:t>
            </a:fld>
            <a:endParaRPr lang="en"/>
          </a:p>
        </p:txBody>
      </p:sp>
      <p:pic>
        <p:nvPicPr>
          <p:cNvPr id="6" name="Picture 5"/>
          <p:cNvPicPr>
            <a:picLocks noChangeAspect="1"/>
          </p:cNvPicPr>
          <p:nvPr/>
        </p:nvPicPr>
        <p:blipFill>
          <a:blip r:embed="rId2"/>
          <a:stretch>
            <a:fillRect/>
          </a:stretch>
        </p:blipFill>
        <p:spPr>
          <a:xfrm>
            <a:off x="0" y="1063497"/>
            <a:ext cx="6891959" cy="4079954"/>
          </a:xfrm>
          <a:prstGeom prst="rect">
            <a:avLst/>
          </a:prstGeom>
        </p:spPr>
      </p:pic>
    </p:spTree>
    <p:extLst>
      <p:ext uri="{BB962C8B-B14F-4D97-AF65-F5344CB8AC3E}">
        <p14:creationId xmlns:p14="http://schemas.microsoft.com/office/powerpoint/2010/main" val="183763441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463"/>
        <p:cNvGrpSpPr/>
        <p:nvPr/>
      </p:nvGrpSpPr>
      <p:grpSpPr>
        <a:xfrm>
          <a:off x="0" y="0"/>
          <a:ext cx="0" cy="0"/>
          <a:chOff x="0" y="0"/>
          <a:chExt cx="0" cy="0"/>
        </a:xfrm>
      </p:grpSpPr>
      <p:sp>
        <p:nvSpPr>
          <p:cNvPr id="464" name="Google Shape;464;p37"/>
          <p:cNvSpPr txBox="1">
            <a:spLocks noGrp="1"/>
          </p:cNvSpPr>
          <p:nvPr>
            <p:ph type="ctrTitle"/>
          </p:nvPr>
        </p:nvSpPr>
        <p:spPr>
          <a:xfrm>
            <a:off x="2068800" y="1092103"/>
            <a:ext cx="5006400"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br>
              <a:rPr lang="en"/>
            </a:br>
            <a:r>
              <a:rPr lang="en" sz="5400"/>
              <a:t>THE END !</a:t>
            </a:r>
            <a:endParaRPr/>
          </a:p>
        </p:txBody>
      </p:sp>
      <p:sp>
        <p:nvSpPr>
          <p:cNvPr id="3" name="Subtitle 2">
            <a:extLst>
              <a:ext uri="{FF2B5EF4-FFF2-40B4-BE49-F238E27FC236}">
                <a16:creationId xmlns:a16="http://schemas.microsoft.com/office/drawing/2014/main" id="{0800840D-2B3F-47C9-A28D-2BE372E6C415}"/>
              </a:ext>
            </a:extLst>
          </p:cNvPr>
          <p:cNvSpPr>
            <a:spLocks noGrp="1"/>
          </p:cNvSpPr>
          <p:nvPr>
            <p:ph type="subTitle" idx="1"/>
          </p:nvPr>
        </p:nvSpPr>
        <p:spPr>
          <a:xfrm>
            <a:off x="2894414" y="2144807"/>
            <a:ext cx="3220800" cy="784800"/>
          </a:xfrm>
        </p:spPr>
        <p:txBody>
          <a:bodyPr/>
          <a:lstStyle/>
          <a:p>
            <a:r>
              <a:rPr lang="en-US" err="1"/>
              <a:t>Cảm</a:t>
            </a:r>
            <a:r>
              <a:rPr lang="en-US"/>
              <a:t> </a:t>
            </a:r>
            <a:r>
              <a:rPr lang="en-US" err="1"/>
              <a:t>ơn</a:t>
            </a:r>
            <a:r>
              <a:rPr lang="en-US"/>
              <a:t> </a:t>
            </a:r>
            <a:r>
              <a:rPr lang="en-US" err="1"/>
              <a:t>cô</a:t>
            </a:r>
            <a:r>
              <a:rPr lang="en-US"/>
              <a:t> </a:t>
            </a:r>
            <a:r>
              <a:rPr lang="en-US" err="1"/>
              <a:t>đã</a:t>
            </a:r>
            <a:r>
              <a:rPr lang="en-US"/>
              <a:t> </a:t>
            </a:r>
            <a:r>
              <a:rPr lang="en-US" err="1"/>
              <a:t>lắng</a:t>
            </a:r>
            <a:r>
              <a:rPr lang="en-US"/>
              <a:t> </a:t>
            </a:r>
            <a:r>
              <a:rPr lang="en-US" err="1"/>
              <a:t>nghe</a:t>
            </a:r>
            <a:endParaRPr lang="en-US"/>
          </a:p>
        </p:txBody>
      </p:sp>
    </p:spTree>
    <p:extLst>
      <p:ext uri="{BB962C8B-B14F-4D97-AF65-F5344CB8AC3E}">
        <p14:creationId xmlns:p14="http://schemas.microsoft.com/office/powerpoint/2010/main" val="148739957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p21"/>
          <p:cNvSpPr txBox="1">
            <a:spLocks noGrp="1"/>
          </p:cNvSpPr>
          <p:nvPr>
            <p:ph type="title"/>
          </p:nvPr>
        </p:nvSpPr>
        <p:spPr>
          <a:xfrm>
            <a:off x="868550" y="0"/>
            <a:ext cx="7407000" cy="1063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a:t>1.3 Kiến Trúc Kho Dữ Liệu</a:t>
            </a:r>
            <a:endParaRPr sz="3200"/>
          </a:p>
        </p:txBody>
      </p:sp>
      <p:sp>
        <p:nvSpPr>
          <p:cNvPr id="287" name="Google Shape;287;p21"/>
          <p:cNvSpPr txBox="1">
            <a:spLocks noGrp="1"/>
          </p:cNvSpPr>
          <p:nvPr>
            <p:ph type="body" idx="1"/>
          </p:nvPr>
        </p:nvSpPr>
        <p:spPr>
          <a:xfrm>
            <a:off x="133849" y="1049656"/>
            <a:ext cx="4397651" cy="3652800"/>
          </a:xfrm>
          <a:prstGeom prst="rect">
            <a:avLst/>
          </a:prstGeom>
        </p:spPr>
        <p:txBody>
          <a:bodyPr spcFirstLastPara="1" wrap="square" lIns="91425" tIns="91425" rIns="91425" bIns="91425" anchor="ctr" anchorCtr="0">
            <a:noAutofit/>
          </a:bodyPr>
          <a:lstStyle/>
          <a:p>
            <a:pPr marL="50800" indent="0">
              <a:buNone/>
            </a:pPr>
            <a:r>
              <a:rPr lang="en" sz="2000" b="1">
                <a:solidFill>
                  <a:srgbClr val="7BD100"/>
                </a:solidFill>
                <a:latin typeface="Varela Round" panose="020B0604020202020204" charset="-79"/>
                <a:cs typeface="Varela Round" panose="020B0604020202020204" charset="-79"/>
              </a:rPr>
              <a:t>Kiến trúc 1 tầng :</a:t>
            </a:r>
            <a:endParaRPr lang="en-US" sz="2000"/>
          </a:p>
          <a:p>
            <a:pPr marL="50800" indent="0">
              <a:buNone/>
            </a:pPr>
            <a:r>
              <a:rPr lang="en-US" sz="2000"/>
              <a:t>- </a:t>
            </a:r>
            <a:r>
              <a:rPr lang="vi-VN" sz="2000"/>
              <a:t>Người dùng cuối truy xuất dữ liệu từ các</a:t>
            </a:r>
            <a:r>
              <a:rPr lang="en-US" sz="2000"/>
              <a:t> </a:t>
            </a:r>
            <a:r>
              <a:rPr lang="vi-VN" sz="2000"/>
              <a:t>hệ thống xử lý nghiệp vụ thông qua kho dữ</a:t>
            </a:r>
            <a:r>
              <a:rPr lang="en-US" sz="2000"/>
              <a:t> </a:t>
            </a:r>
            <a:r>
              <a:rPr lang="vi-VN" sz="2000"/>
              <a:t>liệu</a:t>
            </a:r>
            <a:endParaRPr lang="en-US" sz="2000"/>
          </a:p>
          <a:p>
            <a:pPr marL="50800" indent="0">
              <a:buNone/>
            </a:pPr>
            <a:r>
              <a:rPr lang="en-US" sz="2000"/>
              <a:t>- </a:t>
            </a:r>
            <a:r>
              <a:rPr lang="vi-VN" sz="2000"/>
              <a:t>Mức kho dữ liệu có nhiệm vụ tổng hợp</a:t>
            </a:r>
            <a:r>
              <a:rPr lang="en-US" sz="2000"/>
              <a:t> </a:t>
            </a:r>
            <a:r>
              <a:rPr lang="vi-VN" sz="2000"/>
              <a:t>dữ liệu từ các hệ thống xử lý nghiệp vụ mà</a:t>
            </a:r>
            <a:r>
              <a:rPr lang="en-US" sz="2000"/>
              <a:t> </a:t>
            </a:r>
            <a:r>
              <a:rPr lang="vi-VN" sz="2000"/>
              <a:t>không qua bước ETL</a:t>
            </a:r>
            <a:endParaRPr lang="en-US" sz="2000"/>
          </a:p>
          <a:p>
            <a:pPr marL="0" lvl="0" indent="0" algn="l" rtl="0">
              <a:spcBef>
                <a:spcPts val="600"/>
              </a:spcBef>
              <a:spcAft>
                <a:spcPts val="0"/>
              </a:spcAft>
              <a:buNone/>
            </a:pPr>
            <a:r>
              <a:rPr lang="en" sz="2000"/>
              <a:t>.</a:t>
            </a:r>
            <a:endParaRPr sz="2000"/>
          </a:p>
        </p:txBody>
      </p:sp>
      <p:pic>
        <p:nvPicPr>
          <p:cNvPr id="288" name="Google Shape;288;p21" descr="coffee.jpg"/>
          <p:cNvPicPr preferRelativeResize="0"/>
          <p:nvPr/>
        </p:nvPicPr>
        <p:blipFill rotWithShape="1">
          <a:blip r:embed="rId3">
            <a:alphaModFix/>
          </a:blip>
          <a:srcRect t="4978" b="4987"/>
          <a:stretch/>
        </p:blipFill>
        <p:spPr>
          <a:xfrm>
            <a:off x="4612500" y="1063500"/>
            <a:ext cx="4531500" cy="4080000"/>
          </a:xfrm>
          <a:prstGeom prst="rect">
            <a:avLst/>
          </a:prstGeom>
          <a:noFill/>
          <a:ln>
            <a:noFill/>
          </a:ln>
        </p:spPr>
      </p:pic>
      <p:sp>
        <p:nvSpPr>
          <p:cNvPr id="289" name="Google Shape;289;p21"/>
          <p:cNvSpPr txBox="1">
            <a:spLocks noGrp="1"/>
          </p:cNvSpPr>
          <p:nvPr>
            <p:ph type="sldNum" idx="12"/>
          </p:nvPr>
        </p:nvSpPr>
        <p:spPr>
          <a:xfrm>
            <a:off x="4297650" y="4749851"/>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8</a:t>
            </a:fld>
            <a:endParaRPr/>
          </a:p>
        </p:txBody>
      </p:sp>
      <p:pic>
        <p:nvPicPr>
          <p:cNvPr id="9" name="Picture 8">
            <a:extLst>
              <a:ext uri="{FF2B5EF4-FFF2-40B4-BE49-F238E27FC236}">
                <a16:creationId xmlns:a16="http://schemas.microsoft.com/office/drawing/2014/main" id="{FB71BFAF-5EB7-4202-879B-9D4EF7CA41D2}"/>
              </a:ext>
            </a:extLst>
          </p:cNvPr>
          <p:cNvPicPr>
            <a:picLocks noChangeAspect="1"/>
          </p:cNvPicPr>
          <p:nvPr/>
        </p:nvPicPr>
        <p:blipFill>
          <a:blip r:embed="rId4"/>
          <a:stretch>
            <a:fillRect/>
          </a:stretch>
        </p:blipFill>
        <p:spPr>
          <a:xfrm>
            <a:off x="4612500" y="1063499"/>
            <a:ext cx="4531500" cy="4079951"/>
          </a:xfrm>
          <a:prstGeom prst="rect">
            <a:avLst/>
          </a:prstGeom>
        </p:spPr>
      </p:pic>
    </p:spTree>
    <p:extLst>
      <p:ext uri="{BB962C8B-B14F-4D97-AF65-F5344CB8AC3E}">
        <p14:creationId xmlns:p14="http://schemas.microsoft.com/office/powerpoint/2010/main" val="378712833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p21"/>
          <p:cNvSpPr txBox="1">
            <a:spLocks noGrp="1"/>
          </p:cNvSpPr>
          <p:nvPr>
            <p:ph type="title"/>
          </p:nvPr>
        </p:nvSpPr>
        <p:spPr>
          <a:xfrm>
            <a:off x="868550" y="0"/>
            <a:ext cx="7407000" cy="1063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a:t>1.3 Kiến Trúc Kho Dữ Liệu</a:t>
            </a:r>
            <a:endParaRPr sz="3200"/>
          </a:p>
        </p:txBody>
      </p:sp>
      <p:graphicFrame>
        <p:nvGraphicFramePr>
          <p:cNvPr id="2" name="Diagram 1">
            <a:extLst>
              <a:ext uri="{FF2B5EF4-FFF2-40B4-BE49-F238E27FC236}">
                <a16:creationId xmlns:a16="http://schemas.microsoft.com/office/drawing/2014/main" id="{55345D86-2931-4A92-8C83-516D5119E94F}"/>
              </a:ext>
            </a:extLst>
          </p:cNvPr>
          <p:cNvGraphicFramePr/>
          <p:nvPr>
            <p:extLst>
              <p:ext uri="{D42A27DB-BD31-4B8C-83A1-F6EECF244321}">
                <p14:modId xmlns:p14="http://schemas.microsoft.com/office/powerpoint/2010/main" val="2920538306"/>
              </p:ext>
            </p:extLst>
          </p:nvPr>
        </p:nvGraphicFramePr>
        <p:xfrm>
          <a:off x="94593" y="973325"/>
          <a:ext cx="5100145" cy="408005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89" name="Google Shape;289;p21"/>
          <p:cNvSpPr txBox="1">
            <a:spLocks noGrp="1"/>
          </p:cNvSpPr>
          <p:nvPr>
            <p:ph type="sldNum" idx="12"/>
          </p:nvPr>
        </p:nvSpPr>
        <p:spPr>
          <a:xfrm>
            <a:off x="4297650" y="4749851"/>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9</a:t>
            </a:fld>
            <a:endParaRPr/>
          </a:p>
        </p:txBody>
      </p:sp>
      <p:pic>
        <p:nvPicPr>
          <p:cNvPr id="7" name="Picture 6">
            <a:extLst>
              <a:ext uri="{FF2B5EF4-FFF2-40B4-BE49-F238E27FC236}">
                <a16:creationId xmlns:a16="http://schemas.microsoft.com/office/drawing/2014/main" id="{01D2346B-F25F-48EE-85F4-81EAD9528C3F}"/>
              </a:ext>
            </a:extLst>
          </p:cNvPr>
          <p:cNvPicPr>
            <a:picLocks noChangeAspect="1"/>
          </p:cNvPicPr>
          <p:nvPr/>
        </p:nvPicPr>
        <p:blipFill>
          <a:blip r:embed="rId8"/>
          <a:stretch>
            <a:fillRect/>
          </a:stretch>
        </p:blipFill>
        <p:spPr>
          <a:xfrm>
            <a:off x="5194738" y="1158765"/>
            <a:ext cx="3899023" cy="3775842"/>
          </a:xfrm>
          <a:prstGeom prst="rect">
            <a:avLst/>
          </a:prstGeom>
        </p:spPr>
      </p:pic>
    </p:spTree>
    <p:extLst>
      <p:ext uri="{BB962C8B-B14F-4D97-AF65-F5344CB8AC3E}">
        <p14:creationId xmlns:p14="http://schemas.microsoft.com/office/powerpoint/2010/main" val="84248489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theme/theme1.xml><?xml version="1.0" encoding="utf-8"?>
<a:theme xmlns:a="http://schemas.openxmlformats.org/drawingml/2006/main" name="Iras template">
  <a:themeElements>
    <a:clrScheme name="Custom 347">
      <a:dk1>
        <a:srgbClr val="313638"/>
      </a:dk1>
      <a:lt1>
        <a:srgbClr val="FFFFFF"/>
      </a:lt1>
      <a:dk2>
        <a:srgbClr val="546973"/>
      </a:dk2>
      <a:lt2>
        <a:srgbClr val="E8ECEE"/>
      </a:lt2>
      <a:accent1>
        <a:srgbClr val="7BD100"/>
      </a:accent1>
      <a:accent2>
        <a:srgbClr val="3E9200"/>
      </a:accent2>
      <a:accent3>
        <a:srgbClr val="6BDFD3"/>
      </a:accent3>
      <a:accent4>
        <a:srgbClr val="1DA9BE"/>
      </a:accent4>
      <a:accent5>
        <a:srgbClr val="FFD966"/>
      </a:accent5>
      <a:accent6>
        <a:srgbClr val="FFAC24"/>
      </a:accent6>
      <a:hlink>
        <a:srgbClr val="546973"/>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1386</TotalTime>
  <Words>3349</Words>
  <Application>Microsoft Office PowerPoint</Application>
  <PresentationFormat>On-screen Show (16:9)</PresentationFormat>
  <Paragraphs>392</Paragraphs>
  <Slides>72</Slides>
  <Notes>33</Notes>
  <HiddenSlides>0</HiddenSlides>
  <MMClips>0</MMClips>
  <ScaleCrop>false</ScaleCrop>
  <HeadingPairs>
    <vt:vector size="8" baseType="variant">
      <vt:variant>
        <vt:lpstr>Fonts Used</vt:lpstr>
      </vt:variant>
      <vt:variant>
        <vt:i4>5</vt:i4>
      </vt:variant>
      <vt:variant>
        <vt:lpstr>Theme</vt:lpstr>
      </vt:variant>
      <vt:variant>
        <vt:i4>1</vt:i4>
      </vt:variant>
      <vt:variant>
        <vt:lpstr>Slide Titles</vt:lpstr>
      </vt:variant>
      <vt:variant>
        <vt:i4>72</vt:i4>
      </vt:variant>
      <vt:variant>
        <vt:lpstr>Custom Shows</vt:lpstr>
      </vt:variant>
      <vt:variant>
        <vt:i4>1</vt:i4>
      </vt:variant>
    </vt:vector>
  </HeadingPairs>
  <TitlesOfParts>
    <vt:vector size="79" baseType="lpstr">
      <vt:lpstr>Varela Round</vt:lpstr>
      <vt:lpstr>Arial</vt:lpstr>
      <vt:lpstr>Times New Roman</vt:lpstr>
      <vt:lpstr>Calibri</vt:lpstr>
      <vt:lpstr>Tahoma</vt:lpstr>
      <vt:lpstr>Iras template</vt:lpstr>
      <vt:lpstr>Xây dựng ứng dụng hỗ trợ phân tích và khai thác dữ liệu kinh doanh của công ty kẹo dừa Bến Tre</vt:lpstr>
      <vt:lpstr>PowerPoint Presentation</vt:lpstr>
      <vt:lpstr>1.1 Khái niệm Kho Dữ Liệu</vt:lpstr>
      <vt:lpstr>1.2 Đặc Điểm Kho Dữ Liệu</vt:lpstr>
      <vt:lpstr>1.2 Đặc Điểm Kho Dữ Liệu</vt:lpstr>
      <vt:lpstr>1.2 Đặc Điểm Kho Dữ Liệu</vt:lpstr>
      <vt:lpstr>1.3 Kiến Trúc Kho Dữ Liệu</vt:lpstr>
      <vt:lpstr>1.3 Kiến Trúc Kho Dữ Liệu</vt:lpstr>
      <vt:lpstr>1.3 Kiến Trúc Kho Dữ Liệu</vt:lpstr>
      <vt:lpstr>1.3 Kiến Trúc Kho Dữ Liệu</vt:lpstr>
      <vt:lpstr>1.4 MÔ HÌNH KHO DỮ LIỆU </vt:lpstr>
      <vt:lpstr>1.4 MÔ HÌNH KHO DỮ LIỆU </vt:lpstr>
      <vt:lpstr>1.4 MÔ HÌNH KHO DỮ LIỆU </vt:lpstr>
      <vt:lpstr>1.4 MÔ HÌNH KHO DỮ LIỆU </vt:lpstr>
      <vt:lpstr>PowerPoint Presentation</vt:lpstr>
      <vt:lpstr>OLAP VÀ OLTP</vt:lpstr>
      <vt:lpstr>SO SÁNH OLAP VÀ OLTP</vt:lpstr>
      <vt:lpstr>2.3 CÁC BIẾN THỂ CỦA OLAP</vt:lpstr>
      <vt:lpstr>2.4 CÁC PHÉP TOÁN CỦA OLAP</vt:lpstr>
      <vt:lpstr>Phân Tích Và Thiết Kế Hệ Thống</vt:lpstr>
      <vt:lpstr>Use Case Hệ Thống Ứng Dụng</vt:lpstr>
      <vt:lpstr>Mô Hình Dữ Liệu Quan Hệ Của Ứng Dụng</vt:lpstr>
      <vt:lpstr>Use Case Hệ Thống Web</vt:lpstr>
      <vt:lpstr>Mô Hình Dữ Liệu Quan Hệ Của Web</vt:lpstr>
      <vt:lpstr>Phân Tích Và Thiết Kế Hệ Thống</vt:lpstr>
      <vt:lpstr>Phân Tích Và Thiết Kế Hệ Thống</vt:lpstr>
      <vt:lpstr>CÁC CÔNG CỤ XÂY DỰNG KHO DỮ LIỆU</vt:lpstr>
      <vt:lpstr>SQL Server Integration Services (SSIS) </vt:lpstr>
      <vt:lpstr>Quá Trình SSIS</vt:lpstr>
      <vt:lpstr>Quá Trình SSIS</vt:lpstr>
      <vt:lpstr>Quá Trình SSIS</vt:lpstr>
      <vt:lpstr>SQL Server Analysis Services (SSAS) </vt:lpstr>
      <vt:lpstr>Khối lập phương (Cube)</vt:lpstr>
      <vt:lpstr>Khối lập phương (Cube)</vt:lpstr>
      <vt:lpstr>Bảng Tổng Hợp</vt:lpstr>
      <vt:lpstr>MDX Là gì ?</vt:lpstr>
      <vt:lpstr>MDX là gì ?</vt:lpstr>
      <vt:lpstr>Truy vấn bằng ngôn ngữ MDX</vt:lpstr>
      <vt:lpstr>Truy vấn bằng ngôn ngữ MDX</vt:lpstr>
      <vt:lpstr>Truy vấn bằng ngôn ngữ MDX</vt:lpstr>
      <vt:lpstr>Truy vấn bằng ngôn ngữ MDX</vt:lpstr>
      <vt:lpstr>Truy vấn bằng ngôn ngữ MDX</vt:lpstr>
      <vt:lpstr>Truy vấn bằng ngôn ngữ MDX</vt:lpstr>
      <vt:lpstr>Truy vấn bằng ngôn ngữ MDX</vt:lpstr>
      <vt:lpstr>Data Minning</vt:lpstr>
      <vt:lpstr>Data Minning</vt:lpstr>
      <vt:lpstr>Data Minning</vt:lpstr>
      <vt:lpstr>Data Minning</vt:lpstr>
      <vt:lpstr>Data Minning</vt:lpstr>
      <vt:lpstr>Data Minning</vt:lpstr>
      <vt:lpstr>Data Minning</vt:lpstr>
      <vt:lpstr>Data Minning</vt:lpstr>
      <vt:lpstr>Data Minning</vt:lpstr>
      <vt:lpstr>Data Minning</vt:lpstr>
      <vt:lpstr>Data Minning</vt:lpstr>
      <vt:lpstr>Data Minning</vt:lpstr>
      <vt:lpstr>Data Minning</vt:lpstr>
      <vt:lpstr>Data Minning</vt:lpstr>
      <vt:lpstr>Business Intelligence (BI)</vt:lpstr>
      <vt:lpstr>Business Intelligence (BI)</vt:lpstr>
      <vt:lpstr>Business Intelligence (BI)</vt:lpstr>
      <vt:lpstr>Business Intelligence (BI)</vt:lpstr>
      <vt:lpstr>Business Intelligence (BI)</vt:lpstr>
      <vt:lpstr>Business Intelligence (BI)</vt:lpstr>
      <vt:lpstr>Ứng Dụng</vt:lpstr>
      <vt:lpstr>Ứng Dụng</vt:lpstr>
      <vt:lpstr>Ứng Dụng</vt:lpstr>
      <vt:lpstr>Ứng Dụng</vt:lpstr>
      <vt:lpstr>Ứng Dụng</vt:lpstr>
      <vt:lpstr>Ứng Dụng</vt:lpstr>
      <vt:lpstr>Ứng Dụng</vt:lpstr>
      <vt:lpstr> THE END !</vt:lpstr>
      <vt:lpstr>Custom Show 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Xây dựng ứng dụng hỗ trợ phân tích và khai thác dữ liệu kinh doanh của công ty kẹo dừa Bến Tre</dc:title>
  <cp:lastModifiedBy>lenovo</cp:lastModifiedBy>
  <cp:revision>62</cp:revision>
  <dcterms:modified xsi:type="dcterms:W3CDTF">2022-01-11T07:31:28Z</dcterms:modified>
</cp:coreProperties>
</file>